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12" r:id="rId40"/>
    <p:sldId id="294" r:id="rId41"/>
    <p:sldId id="295" r:id="rId42"/>
    <p:sldId id="296" r:id="rId43"/>
    <p:sldId id="297" r:id="rId44"/>
    <p:sldId id="298" r:id="rId45"/>
    <p:sldId id="299" r:id="rId46"/>
    <p:sldId id="311" r:id="rId47"/>
    <p:sldId id="300" r:id="rId48"/>
    <p:sldId id="302" r:id="rId49"/>
    <p:sldId id="301" r:id="rId50"/>
    <p:sldId id="307" r:id="rId51"/>
    <p:sldId id="308" r:id="rId52"/>
    <p:sldId id="309" r:id="rId53"/>
    <p:sldId id="303" r:id="rId54"/>
    <p:sldId id="304" r:id="rId55"/>
    <p:sldId id="305" r:id="rId56"/>
    <p:sldId id="306" r:id="rId57"/>
    <p:sldId id="310" r:id="rId58"/>
  </p:sldIdLst>
  <p:sldSz cx="12192000" cy="6858000"/>
  <p:notesSz cx="6858000" cy="9144000"/>
  <p:embeddedFontLst>
    <p:embeddedFont>
      <p:font typeface="Arial Black" panose="020B0A04020102020204" pitchFamily="34" charset="0"/>
      <p:regular r:id="rId60"/>
      <p:bold r:id="rId61"/>
    </p:embeddedFont>
    <p:embeddedFont>
      <p:font typeface="Calibri" panose="020F0502020204030204" pitchFamily="34" charset="0"/>
      <p:regular r:id="rId62"/>
      <p:bold r:id="rId63"/>
      <p:italic r:id="rId64"/>
      <p:boldItalic r:id="rId65"/>
    </p:embeddedFont>
    <p:embeddedFont>
      <p:font typeface="Century" panose="02040604050505020304" pitchFamily="18" charset="0"/>
      <p:regular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Gill Sans" panose="020B0604020202020204" charset="0"/>
      <p:regular r:id="rId75"/>
      <p:bold r:id="rId76"/>
    </p:embeddedFont>
    <p:embeddedFont>
      <p:font typeface="Gill Sans MT" panose="020B0502020104020203" pitchFamily="34" charset="0"/>
      <p:regular r:id="rId77"/>
      <p:bold r:id="rId78"/>
      <p:italic r:id="rId79"/>
      <p:boldItalic r:id="rId80"/>
    </p:embeddedFont>
    <p:embeddedFont>
      <p:font typeface="Open Sans" panose="020B0604020202020204" charset="0"/>
      <p:regular r:id="rId81"/>
      <p:bold r:id="rId82"/>
      <p:italic r:id="rId83"/>
      <p:boldItalic r:id="rId84"/>
    </p:embeddedFont>
    <p:embeddedFont>
      <p:font typeface="Verdana" panose="020B0604030504040204"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iJ0xEjtOgLeEwwOl7AE7mHAUmD5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50F139-A24C-417B-BFCD-7677A794E8CC}" v="105" dt="2021-04-19T04:46:38.619"/>
    <p1510:client id="{6034AD6C-4B9B-4BA4-B05D-8F54002EB3B7}" v="35" dt="2021-04-19T06:50:40.898"/>
    <p1510:client id="{73EB0BB2-5C8E-4C96-8112-A285047768CE}" v="3" dt="2021-04-18T16:50:17.738"/>
    <p1510:client id="{7C3AC8C6-BB58-43DE-A8F6-5A9C7B4CD564}" v="338" dt="2021-04-19T04:26:48.983"/>
    <p1510:client id="{99711526-522C-4E01-AABD-94FA60009C1B}" v="9" dt="2021-04-19T05:30:42.347"/>
    <p1510:client id="{F567A78C-2439-4B88-8517-49B481B9B508}" v="41" dt="2021-04-18T15:52:32.356"/>
  </p1510:revLst>
</p1510:revInfo>
</file>

<file path=ppt/tableStyles.xml><?xml version="1.0" encoding="utf-8"?>
<a:tblStyleLst xmlns:a="http://schemas.openxmlformats.org/drawingml/2006/main" def="{C474BFED-33EB-4116-9519-528D81CA9F2F}">
  <a:tblStyle styleId="{C474BFED-33EB-4116-9519-528D81CA9F2F}" styleName="Table_0">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EF0"/>
          </a:solidFill>
        </a:fill>
      </a:tcStyle>
    </a:wholeTbl>
    <a:band1H>
      <a:tcTxStyle b="off" i="off"/>
      <a:tcStyle>
        <a:tcBdr/>
        <a:fill>
          <a:solidFill>
            <a:srgbClr val="D2DBDF"/>
          </a:solidFill>
        </a:fill>
      </a:tcStyle>
    </a:band1H>
    <a:band2H>
      <a:tcTxStyle b="off" i="off"/>
      <a:tcStyle>
        <a:tcBdr/>
      </a:tcStyle>
    </a:band2H>
    <a:band1V>
      <a:tcTxStyle b="off" i="off"/>
      <a:tcStyle>
        <a:tcBdr/>
        <a:fill>
          <a:solidFill>
            <a:srgbClr val="D2DBDF"/>
          </a:solidFill>
        </a:fill>
      </a:tcStyle>
    </a:band1V>
    <a:band2V>
      <a:tcTxStyle b="off" i="off"/>
      <a:tcStyle>
        <a:tcBdr/>
      </a:tcStyle>
    </a:band2V>
    <a:lastCol>
      <a:tcTxStyle b="on" i="off">
        <a:font>
          <a:latin typeface="Gill Sans MT"/>
          <a:ea typeface="Gill Sans MT"/>
          <a:cs typeface="Gill Sans MT"/>
        </a:font>
        <a:schemeClr val="lt1"/>
      </a:tcTxStyle>
      <a:tcStyle>
        <a:tcBdr/>
        <a:fill>
          <a:solidFill>
            <a:schemeClr val="accent6"/>
          </a:solidFill>
        </a:fill>
      </a:tcStyle>
    </a:lastCol>
    <a:firstCol>
      <a:tcTxStyle b="on" i="off">
        <a:font>
          <a:latin typeface="Gill Sans MT"/>
          <a:ea typeface="Gill Sans MT"/>
          <a:cs typeface="Gill Sans MT"/>
        </a:font>
        <a:schemeClr val="lt1"/>
      </a:tcTxStyle>
      <a:tcStyle>
        <a:tcBdr/>
        <a:fill>
          <a:solidFill>
            <a:schemeClr val="accent6"/>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b="off" i="off"/>
      <a:tcStyle>
        <a:tcBdr/>
      </a:tcStyle>
    </a:seCell>
    <a:swCell>
      <a:tcTxStyle b="off" i="off"/>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b="off" i="off"/>
      <a:tcStyle>
        <a:tcBdr/>
      </a:tcStyle>
    </a:neCell>
    <a:nwCell>
      <a:tcTxStyle b="off" i="off"/>
      <a:tcStyle>
        <a:tcBdr/>
      </a:tcStyle>
    </a:nwCell>
  </a:tblStyle>
  <a:tblStyle styleId="{ACFCEF51-78E5-4FAD-9E80-1C12DF519DE5}" styleName="Table_1">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7E8"/>
          </a:solidFill>
        </a:fill>
      </a:tcStyle>
    </a:wholeTbl>
    <a:band1H>
      <a:tcTxStyle b="off" i="off"/>
      <a:tcStyle>
        <a:tcBdr/>
        <a:fill>
          <a:solidFill>
            <a:srgbClr val="E5CBCD"/>
          </a:solidFill>
        </a:fill>
      </a:tcStyle>
    </a:band1H>
    <a:band2H>
      <a:tcTxStyle b="off" i="off"/>
      <a:tcStyle>
        <a:tcBdr/>
      </a:tcStyle>
    </a:band2H>
    <a:band1V>
      <a:tcTxStyle b="off" i="off"/>
      <a:tcStyle>
        <a:tcBdr/>
        <a:fill>
          <a:solidFill>
            <a:srgbClr val="E5CBCD"/>
          </a:solidFill>
        </a:fill>
      </a:tcStyle>
    </a:band1V>
    <a:band2V>
      <a:tcTxStyle b="off" i="off"/>
      <a:tcStyle>
        <a:tcBdr/>
      </a:tcStyle>
    </a:band2V>
    <a:lastCol>
      <a:tcTxStyle b="on" i="off">
        <a:font>
          <a:latin typeface="Gill Sans MT"/>
          <a:ea typeface="Gill Sans MT"/>
          <a:cs typeface="Gill Sans MT"/>
        </a:font>
        <a:schemeClr val="lt1"/>
      </a:tcTxStyle>
      <a:tcStyle>
        <a:tcBdr/>
        <a:fill>
          <a:solidFill>
            <a:schemeClr val="accent1"/>
          </a:solidFill>
        </a:fill>
      </a:tcStyle>
    </a:lastCol>
    <a:firstCol>
      <a:tcTxStyle b="on" i="off">
        <a:font>
          <a:latin typeface="Gill Sans MT"/>
          <a:ea typeface="Gill Sans MT"/>
          <a:cs typeface="Gill Sans MT"/>
        </a:font>
        <a:schemeClr val="lt1"/>
      </a:tcTxStyle>
      <a:tcStyle>
        <a:tcBdr/>
        <a:fill>
          <a:solidFill>
            <a:schemeClr val="accent1"/>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9" name="Google Shape;509;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2c6cf2a9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gd2c6cf2a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4" name="Google Shape;34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d2c6cf2a9c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 name="Google Shape;365;gd2c6cf2a9c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2" name="Google Shape;37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7" name="Google Shape;37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2" name="Google Shape;38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3" name="Google Shape;49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d2c6cf2a9c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gd2c6cf2a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9" name="Google Shape;41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5" name="Google Shape;39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6" name="Google Shape;45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1" name="Google Shape;46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6" name="Google Shape;46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2c6cf2a9c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0" name="Google Shape;430;gd2c6cf2a9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d2c6cf2a9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d2c6cf2a9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d2c6cf2a9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d2c6cf2a9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d2c6cf2a9c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d2c6cf2a9c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1" name="Google Shape;471;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d2c6cf2a9c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d2c6cf2a9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53"/>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6600"/>
              <a:buFont typeface="Gill Sans"/>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53"/>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17" name="Google Shape;17;p5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53"/>
          <p:cNvSpPr txBox="1">
            <a:spLocks noGrp="1"/>
          </p:cNvSpPr>
          <p:nvPr>
            <p:ph type="ftr" idx="11"/>
          </p:nvPr>
        </p:nvSpPr>
        <p:spPr>
          <a:xfrm>
            <a:off x="2416500" y="329307"/>
            <a:ext cx="4973915"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3"/>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20" name="Google Shape;20;p53"/>
          <p:cNvCxnSpPr/>
          <p:nvPr/>
        </p:nvCxnSpPr>
        <p:spPr>
          <a:xfrm>
            <a:off x="2417780" y="3528542"/>
            <a:ext cx="863707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62"/>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62"/>
          <p:cNvSpPr txBox="1">
            <a:spLocks noGrp="1"/>
          </p:cNvSpPr>
          <p:nvPr>
            <p:ph type="body" idx="1"/>
          </p:nvPr>
        </p:nvSpPr>
        <p:spPr>
          <a:xfrm rot="5400000">
            <a:off x="4527910" y="-1060599"/>
            <a:ext cx="3450613" cy="960327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5" name="Google Shape;85;p6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62"/>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6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88" name="Google Shape;88;p62"/>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63"/>
          <p:cNvSpPr txBox="1">
            <a:spLocks noGrp="1"/>
          </p:cNvSpPr>
          <p:nvPr>
            <p:ph type="title"/>
          </p:nvPr>
        </p:nvSpPr>
        <p:spPr>
          <a:xfrm rot="5400000">
            <a:off x="7917038" y="2321047"/>
            <a:ext cx="4659889" cy="16157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200"/>
              <a:buFont typeface="Gill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63"/>
          <p:cNvSpPr txBox="1">
            <a:spLocks noGrp="1"/>
          </p:cNvSpPr>
          <p:nvPr>
            <p:ph type="body" idx="1"/>
          </p:nvPr>
        </p:nvSpPr>
        <p:spPr>
          <a:xfrm rot="5400000">
            <a:off x="3029143" y="-785498"/>
            <a:ext cx="4659889" cy="782883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2" name="Google Shape;92;p6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6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95" name="Google Shape;95;p63"/>
          <p:cNvCxnSpPr/>
          <p:nvPr/>
        </p:nvCxnSpPr>
        <p:spPr>
          <a:xfrm>
            <a:off x="9439111" y="798973"/>
            <a:ext cx="0" cy="4659889"/>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5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4"/>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5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55"/>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5"/>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8" name="Google Shape;28;p5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5"/>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31" name="Google Shape;31;p55"/>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56"/>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6"/>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6"/>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6"/>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37" name="Google Shape;37;p56"/>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57"/>
          <p:cNvSpPr txBox="1">
            <a:spLocks noGrp="1"/>
          </p:cNvSpPr>
          <p:nvPr>
            <p:ph type="title"/>
          </p:nvPr>
        </p:nvSpPr>
        <p:spPr>
          <a:xfrm>
            <a:off x="1454239" y="1756130"/>
            <a:ext cx="8643154" cy="1887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Gill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7"/>
          <p:cNvSpPr txBox="1">
            <a:spLocks noGrp="1"/>
          </p:cNvSpPr>
          <p:nvPr>
            <p:ph type="body" idx="1"/>
          </p:nvPr>
        </p:nvSpPr>
        <p:spPr>
          <a:xfrm>
            <a:off x="1454239" y="3806195"/>
            <a:ext cx="8630446" cy="1012929"/>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41" name="Google Shape;41;p57"/>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7"/>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7"/>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44" name="Google Shape;44;p57"/>
          <p:cNvCxnSpPr/>
          <p:nvPr/>
        </p:nvCxnSpPr>
        <p:spPr>
          <a:xfrm>
            <a:off x="1454239" y="3804985"/>
            <a:ext cx="863044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58"/>
          <p:cNvSpPr txBox="1">
            <a:spLocks noGrp="1"/>
          </p:cNvSpPr>
          <p:nvPr>
            <p:ph type="title"/>
          </p:nvPr>
        </p:nvSpPr>
        <p:spPr>
          <a:xfrm>
            <a:off x="1449217" y="804889"/>
            <a:ext cx="9605635" cy="105930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8"/>
          <p:cNvSpPr txBox="1">
            <a:spLocks noGrp="1"/>
          </p:cNvSpPr>
          <p:nvPr>
            <p:ph type="body" idx="1"/>
          </p:nvPr>
        </p:nvSpPr>
        <p:spPr>
          <a:xfrm>
            <a:off x="1447331" y="2010878"/>
            <a:ext cx="4645152" cy="344859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8" name="Google Shape;48;p58"/>
          <p:cNvSpPr txBox="1">
            <a:spLocks noGrp="1"/>
          </p:cNvSpPr>
          <p:nvPr>
            <p:ph type="body" idx="2"/>
          </p:nvPr>
        </p:nvSpPr>
        <p:spPr>
          <a:xfrm>
            <a:off x="6413771" y="2017343"/>
            <a:ext cx="4645152"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9" name="Google Shape;49;p5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58"/>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52" name="Google Shape;52;p58"/>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59"/>
          <p:cNvSpPr txBox="1">
            <a:spLocks noGrp="1"/>
          </p:cNvSpPr>
          <p:nvPr>
            <p:ph type="title"/>
          </p:nvPr>
        </p:nvSpPr>
        <p:spPr>
          <a:xfrm>
            <a:off x="1447191" y="804163"/>
            <a:ext cx="9607661" cy="10563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9"/>
          <p:cNvSpPr txBox="1">
            <a:spLocks noGrp="1"/>
          </p:cNvSpPr>
          <p:nvPr>
            <p:ph type="body" idx="1"/>
          </p:nvPr>
        </p:nvSpPr>
        <p:spPr>
          <a:xfrm>
            <a:off x="1447191" y="2019549"/>
            <a:ext cx="4645152"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6" name="Google Shape;56;p59"/>
          <p:cNvSpPr txBox="1">
            <a:spLocks noGrp="1"/>
          </p:cNvSpPr>
          <p:nvPr>
            <p:ph type="body" idx="2"/>
          </p:nvPr>
        </p:nvSpPr>
        <p:spPr>
          <a:xfrm>
            <a:off x="1447191" y="2824269"/>
            <a:ext cx="4645152"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7" name="Google Shape;57;p59"/>
          <p:cNvSpPr txBox="1">
            <a:spLocks noGrp="1"/>
          </p:cNvSpPr>
          <p:nvPr>
            <p:ph type="body" idx="3"/>
          </p:nvPr>
        </p:nvSpPr>
        <p:spPr>
          <a:xfrm>
            <a:off x="6412362" y="2023003"/>
            <a:ext cx="4645152"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8" name="Google Shape;58;p59"/>
          <p:cNvSpPr txBox="1">
            <a:spLocks noGrp="1"/>
          </p:cNvSpPr>
          <p:nvPr>
            <p:ph type="body" idx="4"/>
          </p:nvPr>
        </p:nvSpPr>
        <p:spPr>
          <a:xfrm>
            <a:off x="6412362" y="2821491"/>
            <a:ext cx="4645152"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9" name="Google Shape;59;p5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9"/>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62" name="Google Shape;62;p59"/>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60"/>
          <p:cNvSpPr txBox="1">
            <a:spLocks noGrp="1"/>
          </p:cNvSpPr>
          <p:nvPr>
            <p:ph type="title"/>
          </p:nvPr>
        </p:nvSpPr>
        <p:spPr>
          <a:xfrm>
            <a:off x="1444671" y="798973"/>
            <a:ext cx="3273099" cy="22471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Gill Sans"/>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60"/>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6" name="Google Shape;66;p60"/>
          <p:cNvSpPr txBox="1">
            <a:spLocks noGrp="1"/>
          </p:cNvSpPr>
          <p:nvPr>
            <p:ph type="body" idx="2"/>
          </p:nvPr>
        </p:nvSpPr>
        <p:spPr>
          <a:xfrm>
            <a:off x="1444671" y="3205491"/>
            <a:ext cx="3275013"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67" name="Google Shape;67;p60"/>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0"/>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6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70" name="Google Shape;70;p60"/>
          <p:cNvCxnSpPr/>
          <p:nvPr/>
        </p:nvCxnSpPr>
        <p:spPr>
          <a:xfrm>
            <a:off x="1448280" y="3205491"/>
            <a:ext cx="326949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grpSp>
        <p:nvGrpSpPr>
          <p:cNvPr id="72" name="Google Shape;72;p61"/>
          <p:cNvGrpSpPr/>
          <p:nvPr/>
        </p:nvGrpSpPr>
        <p:grpSpPr>
          <a:xfrm>
            <a:off x="7477387" y="482170"/>
            <a:ext cx="4074533" cy="5149101"/>
            <a:chOff x="7477387" y="482170"/>
            <a:chExt cx="4074533" cy="5149101"/>
          </a:xfrm>
        </p:grpSpPr>
        <p:sp>
          <p:nvSpPr>
            <p:cNvPr id="73" name="Google Shape;73;p61"/>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33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1"/>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 name="Google Shape;75;p61"/>
          <p:cNvSpPr txBox="1">
            <a:spLocks noGrp="1"/>
          </p:cNvSpPr>
          <p:nvPr>
            <p:ph type="title"/>
          </p:nvPr>
        </p:nvSpPr>
        <p:spPr>
          <a:xfrm>
            <a:off x="1451206" y="1129513"/>
            <a:ext cx="5532328" cy="18305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1"/>
          <p:cNvSpPr>
            <a:spLocks noGrp="1"/>
          </p:cNvSpPr>
          <p:nvPr>
            <p:ph type="pic" idx="2"/>
          </p:nvPr>
        </p:nvSpPr>
        <p:spPr>
          <a:xfrm>
            <a:off x="8124389" y="1122542"/>
            <a:ext cx="2791171" cy="3866327"/>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accent1"/>
              </a:buClr>
              <a:buSzPts val="3200"/>
              <a:buFont typeface="Arial"/>
              <a:buNone/>
              <a:defRPr sz="3200" b="0" i="0" u="none" strike="noStrike" cap="none">
                <a:solidFill>
                  <a:schemeClr val="dk1"/>
                </a:solidFill>
                <a:latin typeface="Gill Sans"/>
                <a:ea typeface="Gill Sans"/>
                <a:cs typeface="Gill Sans"/>
                <a:sym typeface="Gill Sans"/>
              </a:defRPr>
            </a:lvl1pPr>
            <a:lvl2pPr marR="0" lvl="1" algn="l" rtl="0">
              <a:lnSpc>
                <a:spcPct val="120000"/>
              </a:lnSpc>
              <a:spcBef>
                <a:spcPts val="500"/>
              </a:spcBef>
              <a:spcAft>
                <a:spcPts val="0"/>
              </a:spcAft>
              <a:buClr>
                <a:schemeClr val="accent1"/>
              </a:buClr>
              <a:buSzPts val="2800"/>
              <a:buFont typeface="Arial"/>
              <a:buNone/>
              <a:defRPr sz="2800" b="0" i="0" u="none" strike="noStrike" cap="none">
                <a:solidFill>
                  <a:schemeClr val="dk1"/>
                </a:solidFill>
                <a:latin typeface="Gill Sans"/>
                <a:ea typeface="Gill Sans"/>
                <a:cs typeface="Gill Sans"/>
                <a:sym typeface="Gill Sans"/>
              </a:defRPr>
            </a:lvl2pPr>
            <a:lvl3pPr marR="0" lvl="2" algn="l" rtl="0">
              <a:lnSpc>
                <a:spcPct val="120000"/>
              </a:lnSpc>
              <a:spcBef>
                <a:spcPts val="500"/>
              </a:spcBef>
              <a:spcAft>
                <a:spcPts val="0"/>
              </a:spcAft>
              <a:buClr>
                <a:schemeClr val="accent1"/>
              </a:buClr>
              <a:buSzPts val="2400"/>
              <a:buFont typeface="Arial"/>
              <a:buNone/>
              <a:defRPr sz="2400" b="0" i="0" u="none" strike="noStrike" cap="none">
                <a:solidFill>
                  <a:schemeClr val="dk1"/>
                </a:solidFill>
                <a:latin typeface="Gill Sans"/>
                <a:ea typeface="Gill Sans"/>
                <a:cs typeface="Gill Sans"/>
                <a:sym typeface="Gill Sans"/>
              </a:defRPr>
            </a:lvl3pPr>
            <a:lvl4pPr marR="0" lvl="3"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4pPr>
            <a:lvl5pPr marR="0" lvl="4"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5pPr>
            <a:lvl6pPr marR="0" lvl="5"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6pPr>
            <a:lvl7pPr marR="0" lvl="6"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7pPr>
            <a:lvl8pPr marR="0" lvl="7"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8pPr>
            <a:lvl9pPr marR="0" lvl="8"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Gill Sans"/>
                <a:ea typeface="Gill Sans"/>
                <a:cs typeface="Gill Sans"/>
                <a:sym typeface="Gill Sans"/>
              </a:defRPr>
            </a:lvl9pPr>
          </a:lstStyle>
          <a:p>
            <a:endParaRPr/>
          </a:p>
        </p:txBody>
      </p:sp>
      <p:sp>
        <p:nvSpPr>
          <p:cNvPr id="77" name="Google Shape;77;p61"/>
          <p:cNvSpPr txBox="1">
            <a:spLocks noGrp="1"/>
          </p:cNvSpPr>
          <p:nvPr>
            <p:ph type="body" idx="1"/>
          </p:nvPr>
        </p:nvSpPr>
        <p:spPr>
          <a:xfrm>
            <a:off x="1450329" y="3145992"/>
            <a:ext cx="5524404"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8" name="Google Shape;78;p61"/>
          <p:cNvSpPr txBox="1">
            <a:spLocks noGrp="1"/>
          </p:cNvSpPr>
          <p:nvPr>
            <p:ph type="dt" idx="10"/>
          </p:nvPr>
        </p:nvSpPr>
        <p:spPr>
          <a:xfrm>
            <a:off x="1447382" y="5469856"/>
            <a:ext cx="5527351" cy="32012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61"/>
          <p:cNvSpPr txBox="1">
            <a:spLocks noGrp="1"/>
          </p:cNvSpPr>
          <p:nvPr>
            <p:ph type="ftr" idx="11"/>
          </p:nvPr>
        </p:nvSpPr>
        <p:spPr>
          <a:xfrm>
            <a:off x="1447382" y="318640"/>
            <a:ext cx="5541004" cy="32093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81" name="Google Shape;81;p61"/>
          <p:cNvCxnSpPr/>
          <p:nvPr/>
        </p:nvCxnSpPr>
        <p:spPr>
          <a:xfrm>
            <a:off x="1447382" y="3143605"/>
            <a:ext cx="552735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52"/>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 name="Google Shape;7;p52"/>
          <p:cNvPicPr preferRelativeResize="0"/>
          <p:nvPr/>
        </p:nvPicPr>
        <p:blipFill rotWithShape="1">
          <a:blip r:embed="rId13">
            <a:alphaModFix/>
          </a:blip>
          <a:srcRect t="1538" b="-1538"/>
          <a:stretch/>
        </p:blipFill>
        <p:spPr>
          <a:xfrm>
            <a:off x="0" y="6126480"/>
            <a:ext cx="12192000" cy="742950"/>
          </a:xfrm>
          <a:prstGeom prst="rect">
            <a:avLst/>
          </a:prstGeom>
          <a:noFill/>
          <a:ln>
            <a:noFill/>
          </a:ln>
        </p:spPr>
      </p:pic>
      <p:sp>
        <p:nvSpPr>
          <p:cNvPr id="8" name="Google Shape;8;p52"/>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200"/>
              <a:buFont typeface="Gill Sans"/>
              <a:buNone/>
              <a:defRPr sz="32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52"/>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Gill Sans"/>
                <a:ea typeface="Gill Sans"/>
                <a:cs typeface="Gill Sans"/>
                <a:sym typeface="Gill Sans"/>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10" name="Google Shape;10;p5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888888"/>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1" name="Google Shape;11;p52"/>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888888"/>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2" name="Google Shape;12;p5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2800"/>
              <a:buFont typeface="Arial"/>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52"/>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207391" y="188537"/>
            <a:ext cx="11085919" cy="6128434"/>
          </a:xfrm>
          <a:prstGeom prst="rect">
            <a:avLst/>
          </a:prstGeom>
          <a:noFill/>
          <a:ln>
            <a:noFill/>
          </a:ln>
        </p:spPr>
        <p:txBody>
          <a:bodyPr spcFirstLastPara="1" wrap="square" lIns="91425" tIns="45700" rIns="91425" bIns="0" anchor="b" anchorCtr="0">
            <a:normAutofit/>
          </a:bodyPr>
          <a:lstStyle/>
          <a:p>
            <a:pPr algn="ctr">
              <a:buSzPts val="4800"/>
            </a:pPr>
            <a:r>
              <a:rPr lang="en-US" sz="4800" dirty="0"/>
              <a:t>HUMAN COMPUTER INTERACTION</a:t>
            </a:r>
            <a:br>
              <a:rPr lang="en-US" sz="4800" dirty="0"/>
            </a:br>
            <a:br>
              <a:rPr lang="en-US" sz="4800" dirty="0"/>
            </a:br>
            <a:r>
              <a:rPr lang="en-US" sz="3200" dirty="0"/>
              <a:t>TITLE:</a:t>
            </a:r>
            <a:r>
              <a:rPr lang="en-US" sz="3200" b="1" dirty="0"/>
              <a:t>MEDIWELL</a:t>
            </a:r>
            <a:r>
              <a:rPr lang="en-US" sz="3200" dirty="0"/>
              <a:t>(</a:t>
            </a:r>
            <a:r>
              <a:rPr lang="en-US" sz="3200" dirty="0">
                <a:solidFill>
                  <a:schemeClr val="tx1">
                    <a:lumMod val="85000"/>
                    <a:lumOff val="15000"/>
                  </a:schemeClr>
                </a:solidFill>
              </a:rPr>
              <a:t>APP FOR PHYSICAL AND MENTAL HEALTH AWARENESS) </a:t>
            </a:r>
            <a:br>
              <a:rPr lang="en-US" sz="3200" dirty="0">
                <a:solidFill>
                  <a:schemeClr val="tx1">
                    <a:lumMod val="85000"/>
                    <a:lumOff val="15000"/>
                  </a:schemeClr>
                </a:solidFill>
              </a:rPr>
            </a:br>
            <a:br>
              <a:rPr lang="en-US" sz="3200" dirty="0">
                <a:solidFill>
                  <a:schemeClr val="tx1">
                    <a:lumMod val="85000"/>
                    <a:lumOff val="15000"/>
                  </a:schemeClr>
                </a:solidFill>
              </a:rPr>
            </a:br>
            <a:br>
              <a:rPr lang="en-US" sz="3200" dirty="0"/>
            </a:br>
            <a:r>
              <a:rPr lang="en-US" sz="3200" dirty="0"/>
              <a:t>TEAM MEMBERS :</a:t>
            </a:r>
            <a:br>
              <a:rPr lang="en-US" sz="3200" dirty="0"/>
            </a:br>
            <a:br>
              <a:rPr lang="en-US" sz="3200" dirty="0"/>
            </a:br>
            <a:r>
              <a:rPr lang="en-US" sz="3200" dirty="0"/>
              <a:t>		RUDRA PRASAD BAKSI             PES1201800343</a:t>
            </a:r>
            <a:br>
              <a:rPr lang="en-US" sz="3200" dirty="0"/>
            </a:br>
            <a:r>
              <a:rPr lang="en-US" sz="3200" dirty="0"/>
              <a:t>		MOHAMMED ZEESHAN            PES1201801814</a:t>
            </a:r>
            <a:br>
              <a:rPr lang="en-US" sz="3200" dirty="0"/>
            </a:br>
            <a:r>
              <a:rPr lang="en-US" sz="3200" dirty="0"/>
              <a:t>			      ROHAN M                   PES1201801798</a:t>
            </a:r>
            <a:br>
              <a:rPr lang="en-US" sz="3200" dirty="0"/>
            </a:b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p:nvPr/>
        </p:nvSpPr>
        <p:spPr>
          <a:xfrm>
            <a:off x="660400" y="518160"/>
            <a:ext cx="1119632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Interviewee-1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Mr SRINATH S 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    - He is a resident of a village and carpenter by profession.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    - He is 46 years old.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0"/>
          <p:cNvSpPr txBox="1"/>
          <p:nvPr/>
        </p:nvSpPr>
        <p:spPr>
          <a:xfrm>
            <a:off x="609600" y="447040"/>
            <a:ext cx="10292080"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Questions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1.How you would you rate the diagnosis of disease-affected people in your village?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2.Are there any  presence of fraudulent doctors in your village?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3.Do you know any cases of wrong diagnosis of patients in your village?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4.Out of the people whom you know how many of them died from wrong diagnosis by fraudulent doctors?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5.Is he comfortable with using an app that can help him to find which disease he is suffering from?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1"/>
          <p:cNvSpPr txBox="1"/>
          <p:nvPr/>
        </p:nvSpPr>
        <p:spPr>
          <a:xfrm>
            <a:off x="3647440" y="81280"/>
            <a:ext cx="567944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Gill Sans"/>
                <a:ea typeface="Gill Sans"/>
                <a:cs typeface="Gill Sans"/>
                <a:sym typeface="Gill Sans"/>
              </a:rPr>
              <a:t>         Empathy Map</a:t>
            </a:r>
            <a:endParaRPr sz="1400" b="0" i="0" u="none" strike="noStrike" cap="none">
              <a:solidFill>
                <a:srgbClr val="000000"/>
              </a:solidFill>
              <a:latin typeface="Arial"/>
              <a:ea typeface="Arial"/>
              <a:cs typeface="Arial"/>
              <a:sym typeface="Arial"/>
            </a:endParaRPr>
          </a:p>
        </p:txBody>
      </p:sp>
      <p:graphicFrame>
        <p:nvGraphicFramePr>
          <p:cNvPr id="169" name="Google Shape;169;p11"/>
          <p:cNvGraphicFramePr/>
          <p:nvPr>
            <p:extLst>
              <p:ext uri="{D42A27DB-BD31-4B8C-83A1-F6EECF244321}">
                <p14:modId xmlns:p14="http://schemas.microsoft.com/office/powerpoint/2010/main" val="562763749"/>
              </p:ext>
            </p:extLst>
          </p:nvPr>
        </p:nvGraphicFramePr>
        <p:xfrm>
          <a:off x="2021840" y="782320"/>
          <a:ext cx="8615700" cy="5242580"/>
        </p:xfrm>
        <a:graphic>
          <a:graphicData uri="http://schemas.openxmlformats.org/drawingml/2006/table">
            <a:tbl>
              <a:tblPr firstRow="1" bandRow="1">
                <a:noFill/>
                <a:tableStyleId>{C474BFED-33EB-4116-9519-528D81CA9F2F}</a:tableStyleId>
              </a:tblPr>
              <a:tblGrid>
                <a:gridCol w="4307850">
                  <a:extLst>
                    <a:ext uri="{9D8B030D-6E8A-4147-A177-3AD203B41FA5}">
                      <a16:colId xmlns:a16="http://schemas.microsoft.com/office/drawing/2014/main" val="20000"/>
                    </a:ext>
                  </a:extLst>
                </a:gridCol>
                <a:gridCol w="4307850">
                  <a:extLst>
                    <a:ext uri="{9D8B030D-6E8A-4147-A177-3AD203B41FA5}">
                      <a16:colId xmlns:a16="http://schemas.microsoft.com/office/drawing/2014/main" val="20001"/>
                    </a:ext>
                  </a:extLst>
                </a:gridCol>
              </a:tblGrid>
              <a:tr h="26822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FFFFFF"/>
                          </a:solidFill>
                        </a:rPr>
                        <a:t>                          </a:t>
                      </a:r>
                      <a:r>
                        <a:rPr lang="en-US" sz="1800" b="1" u="none" strike="noStrike" cap="none" dirty="0">
                          <a:solidFill>
                            <a:srgbClr val="FFFFFF"/>
                          </a:solidFill>
                        </a:rPr>
                        <a:t>SAYS</a:t>
                      </a:r>
                      <a:endParaRPr sz="1400" u="none" strike="noStrike" cap="none" dirty="0">
                        <a:solidFill>
                          <a:srgbClr val="FFFFFF"/>
                        </a:solidFill>
                      </a:endParaRPr>
                    </a:p>
                    <a:p>
                      <a:pPr marL="285750" marR="0" lvl="0" indent="-285750" algn="l" rtl="0">
                        <a:lnSpc>
                          <a:spcPct val="100000"/>
                        </a:lnSpc>
                        <a:spcBef>
                          <a:spcPts val="0"/>
                        </a:spcBef>
                        <a:spcAft>
                          <a:spcPts val="0"/>
                        </a:spcAft>
                        <a:buClr>
                          <a:srgbClr val="FFFFFF"/>
                        </a:buClr>
                        <a:buSzPts val="1800"/>
                        <a:buFont typeface="Arial"/>
                        <a:buChar char="•"/>
                      </a:pPr>
                      <a:r>
                        <a:rPr lang="en-US" sz="1800" b="0" u="none" strike="noStrike" cap="none" dirty="0">
                          <a:solidFill>
                            <a:srgbClr val="FFFFFF"/>
                          </a:solidFill>
                        </a:rPr>
                        <a:t>“There has been a lot of cases of people being wrongly diagnosed.”</a:t>
                      </a:r>
                      <a:endParaRPr sz="1400" u="none" strike="noStrike" cap="none" dirty="0">
                        <a:solidFill>
                          <a:srgbClr val="FFFFFF"/>
                        </a:solidFill>
                      </a:endParaRPr>
                    </a:p>
                    <a:p>
                      <a:pPr marL="285750" marR="0" lvl="0" indent="-171450" algn="l" rtl="0">
                        <a:lnSpc>
                          <a:spcPct val="100000"/>
                        </a:lnSpc>
                        <a:spcBef>
                          <a:spcPts val="0"/>
                        </a:spcBef>
                        <a:spcAft>
                          <a:spcPts val="0"/>
                        </a:spcAft>
                        <a:buClr>
                          <a:schemeClr val="dk1"/>
                        </a:buClr>
                        <a:buSzPts val="1800"/>
                        <a:buFont typeface="Arial"/>
                        <a:buNone/>
                      </a:pPr>
                      <a:endParaRPr sz="1800" b="0" u="none" strike="noStrike" cap="none">
                        <a:solidFill>
                          <a:srgbClr val="FFFFFF"/>
                        </a:solidFill>
                      </a:endParaRPr>
                    </a:p>
                    <a:p>
                      <a:pPr marL="285750" marR="0" lvl="0" indent="-285750" algn="l" rtl="0">
                        <a:lnSpc>
                          <a:spcPct val="100000"/>
                        </a:lnSpc>
                        <a:spcBef>
                          <a:spcPts val="0"/>
                        </a:spcBef>
                        <a:spcAft>
                          <a:spcPts val="0"/>
                        </a:spcAft>
                        <a:buClr>
                          <a:srgbClr val="FFFFFF"/>
                        </a:buClr>
                        <a:buSzPts val="1800"/>
                        <a:buFont typeface="Arial"/>
                        <a:buChar char="•"/>
                      </a:pPr>
                      <a:r>
                        <a:rPr lang="en-US" sz="1800" b="0" u="none" strike="noStrike" cap="none" dirty="0">
                          <a:solidFill>
                            <a:srgbClr val="FFFFFF"/>
                          </a:solidFill>
                        </a:rPr>
                        <a:t>“One of my friend died from tuberculosis two years back as the fraudulent doctors failed to identify it and gave him medicines for mere cough and cold.”  </a:t>
                      </a:r>
                      <a:endParaRPr sz="1400" u="none" strike="noStrike" cap="none">
                        <a:solidFill>
                          <a:srgbClr val="FFFFFF"/>
                        </a:solidFill>
                      </a:endParaRPr>
                    </a:p>
                  </a:txBody>
                  <a:tcPr marL="91450" marR="91450" marT="45725" marB="45725">
                    <a:solidFill>
                      <a:srgbClr val="43434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rPr>
                        <a:t>                        THINKS</a:t>
                      </a:r>
                      <a:endParaRPr sz="1400" u="none" strike="noStrike" cap="none" dirty="0"/>
                    </a:p>
                    <a:p>
                      <a:pPr marL="285750" marR="0" lvl="0" indent="-285750" algn="l" rtl="0">
                        <a:lnSpc>
                          <a:spcPct val="100000"/>
                        </a:lnSpc>
                        <a:spcBef>
                          <a:spcPts val="0"/>
                        </a:spcBef>
                        <a:spcAft>
                          <a:spcPts val="0"/>
                        </a:spcAft>
                        <a:buClr>
                          <a:schemeClr val="dk1"/>
                        </a:buClr>
                        <a:buSzPts val="1800"/>
                        <a:buFont typeface="Arial"/>
                        <a:buChar char="•"/>
                      </a:pPr>
                      <a:r>
                        <a:rPr lang="en-US" sz="1800" b="0" u="none" strike="noStrike" cap="none" dirty="0">
                          <a:solidFill>
                            <a:schemeClr val="dk1"/>
                          </a:solidFill>
                        </a:rPr>
                        <a:t>I wish there were some way to verify whether the diagnosis done by doctor was proper.</a:t>
                      </a:r>
                      <a:endParaRPr sz="1400" u="none" strike="noStrike" cap="none" dirty="0"/>
                    </a:p>
                    <a:p>
                      <a:pPr marL="285750" marR="0" lvl="0" indent="-171450" algn="l" rtl="0">
                        <a:lnSpc>
                          <a:spcPct val="100000"/>
                        </a:lnSpc>
                        <a:spcBef>
                          <a:spcPts val="0"/>
                        </a:spcBef>
                        <a:spcAft>
                          <a:spcPts val="0"/>
                        </a:spcAft>
                        <a:buClr>
                          <a:schemeClr val="dk1"/>
                        </a:buClr>
                        <a:buSzPts val="1800"/>
                        <a:buFont typeface="Arial"/>
                        <a:buNone/>
                      </a:pPr>
                      <a:endParaRPr sz="1800" b="0" u="none" strike="noStrike" cap="none">
                        <a:solidFill>
                          <a:schemeClr val="dk1"/>
                        </a:solidFill>
                      </a:endParaRPr>
                    </a:p>
                    <a:p>
                      <a:pPr marL="285750" marR="0" lvl="0" indent="-285750" algn="l" rtl="0">
                        <a:lnSpc>
                          <a:spcPct val="100000"/>
                        </a:lnSpc>
                        <a:spcBef>
                          <a:spcPts val="0"/>
                        </a:spcBef>
                        <a:spcAft>
                          <a:spcPts val="0"/>
                        </a:spcAft>
                        <a:buClr>
                          <a:schemeClr val="dk1"/>
                        </a:buClr>
                        <a:buSzPts val="1800"/>
                        <a:buFont typeface="Arial"/>
                        <a:buChar char="•"/>
                      </a:pPr>
                      <a:r>
                        <a:rPr lang="en-US" sz="1800" b="0" u="none" strike="noStrike" cap="none" dirty="0">
                          <a:solidFill>
                            <a:schemeClr val="dk1"/>
                          </a:solidFill>
                        </a:rPr>
                        <a:t>I also want that to be cheap as I don’t earn much and cannot afford much money for my medical problems.</a:t>
                      </a:r>
                      <a:endParaRPr sz="1400" u="none" strike="noStrike" cap="none" dirty="0"/>
                    </a:p>
                  </a:txBody>
                  <a:tcPr marL="91450" marR="91450" marT="45725" marB="45725">
                    <a:solidFill>
                      <a:srgbClr val="38761D"/>
                    </a:solidFill>
                  </a:tcPr>
                </a:tc>
                <a:extLst>
                  <a:ext uri="{0D108BD9-81ED-4DB2-BD59-A6C34878D82A}">
                    <a16:rowId xmlns:a16="http://schemas.microsoft.com/office/drawing/2014/main" val="10000"/>
                  </a:ext>
                </a:extLst>
              </a:tr>
              <a:tr h="2363025">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t>                          DOES</a:t>
                      </a:r>
                      <a:endParaRPr sz="1400" u="none" strike="noStrike" cap="none" dirty="0"/>
                    </a:p>
                    <a:p>
                      <a:pPr marL="285750" marR="0" lvl="0" indent="-285750" algn="l" rtl="0">
                        <a:lnSpc>
                          <a:spcPct val="100000"/>
                        </a:lnSpc>
                        <a:spcBef>
                          <a:spcPts val="0"/>
                        </a:spcBef>
                        <a:spcAft>
                          <a:spcPts val="0"/>
                        </a:spcAft>
                        <a:buClr>
                          <a:schemeClr val="dk1"/>
                        </a:buClr>
                        <a:buSzPts val="1800"/>
                        <a:buFont typeface="Arial"/>
                        <a:buChar char="•"/>
                      </a:pPr>
                      <a:r>
                        <a:rPr lang="en-US" sz="1800" b="0" u="none" strike="noStrike" cap="none" dirty="0"/>
                        <a:t>Sometimes I don’t even go to doctors in my village because of my lack of trust for them given the previous experiences I have.</a:t>
                      </a:r>
                      <a:endParaRPr sz="1400" u="none" strike="noStrike" cap="none" dirty="0"/>
                    </a:p>
                    <a:p>
                      <a:pPr marL="285750" marR="0" lvl="0" indent="-285750" algn="l" rtl="0">
                        <a:lnSpc>
                          <a:spcPct val="100000"/>
                        </a:lnSpc>
                        <a:spcBef>
                          <a:spcPts val="0"/>
                        </a:spcBef>
                        <a:spcAft>
                          <a:spcPts val="0"/>
                        </a:spcAft>
                        <a:buClr>
                          <a:schemeClr val="dk1"/>
                        </a:buClr>
                        <a:buSzPts val="1800"/>
                        <a:buFont typeface="Arial"/>
                        <a:buChar char="•"/>
                      </a:pPr>
                      <a:r>
                        <a:rPr lang="en-US" sz="1800" b="0" u="none" strike="noStrike" cap="none" dirty="0"/>
                        <a:t>Sometimes I call up my distant relatives living in cities asking them what medicines should I take when I have medical problems.</a:t>
                      </a:r>
                      <a:endParaRPr sz="1400" u="none" strike="noStrike" cap="none" dirty="0"/>
                    </a:p>
                  </a:txBody>
                  <a:tcPr marL="91450" marR="91450" marT="45725" marB="45725">
                    <a:solidFill>
                      <a:srgbClr val="38761D"/>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solidFill>
                            <a:srgbClr val="FFFFFF"/>
                          </a:solidFill>
                        </a:rPr>
                        <a:t>                         FEELS</a:t>
                      </a:r>
                      <a:endParaRPr sz="1400" u="none" strike="noStrike" cap="none" dirty="0">
                        <a:solidFill>
                          <a:srgbClr val="FFFFFF"/>
                        </a:solidFill>
                      </a:endParaRPr>
                    </a:p>
                    <a:p>
                      <a:pPr marL="285750" marR="0" lvl="0" indent="-285750" algn="l" rtl="0">
                        <a:lnSpc>
                          <a:spcPct val="100000"/>
                        </a:lnSpc>
                        <a:spcBef>
                          <a:spcPts val="0"/>
                        </a:spcBef>
                        <a:spcAft>
                          <a:spcPts val="0"/>
                        </a:spcAft>
                        <a:buClr>
                          <a:srgbClr val="FFFFFF"/>
                        </a:buClr>
                        <a:buSzPts val="1800"/>
                        <a:buFont typeface="Arial"/>
                        <a:buChar char="•"/>
                      </a:pPr>
                      <a:r>
                        <a:rPr lang="en-US" sz="1800" b="0" u="none" strike="noStrike" cap="none" dirty="0">
                          <a:solidFill>
                            <a:srgbClr val="FFFFFF"/>
                          </a:solidFill>
                        </a:rPr>
                        <a:t>There should be some form of initiative taken to address this problem for the people like me living in villages and facing problems in getting proper medical attention.</a:t>
                      </a:r>
                      <a:endParaRPr sz="1400" u="none" strike="noStrike" cap="none" dirty="0">
                        <a:solidFill>
                          <a:srgbClr val="FFFFFF"/>
                        </a:solidFill>
                      </a:endParaRPr>
                    </a:p>
                  </a:txBody>
                  <a:tcPr marL="91450" marR="91450" marT="45725" marB="45725">
                    <a:solidFill>
                      <a:srgbClr val="43434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2"/>
          <p:cNvSpPr txBox="1"/>
          <p:nvPr/>
        </p:nvSpPr>
        <p:spPr>
          <a:xfrm>
            <a:off x="741680" y="518160"/>
            <a:ext cx="10190480"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Interviewee-2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Mr L Chandrasekhar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    - He is a software engineer working in a private company.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    - He is 51 years old.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3"/>
          <p:cNvSpPr txBox="1"/>
          <p:nvPr/>
        </p:nvSpPr>
        <p:spPr>
          <a:xfrm>
            <a:off x="812800" y="558800"/>
            <a:ext cx="10810240"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Gill Sans MT"/>
                <a:ea typeface="Gill Sans"/>
                <a:cs typeface="Gill Sans"/>
                <a:sym typeface="Gill Sans"/>
              </a:rPr>
              <a:t>Questions</a:t>
            </a:r>
            <a:endParaRPr lang="en-US" sz="1400" b="0" i="0" u="none" strike="noStrike" cap="none" dirty="0">
              <a:solidFill>
                <a:schemeClr val="dk1"/>
              </a:solidFill>
              <a:latin typeface="Gill Sans MT"/>
              <a:ea typeface="Arial"/>
              <a:cs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Gill Sans MT"/>
                <a:ea typeface="Gill Sans"/>
                <a:cs typeface="Gill Sans"/>
                <a:sym typeface="Gill Sans"/>
              </a:rPr>
              <a:t>1.How </a:t>
            </a:r>
            <a:r>
              <a:rPr lang="en-US" sz="1800" dirty="0">
                <a:solidFill>
                  <a:schemeClr val="dk1"/>
                </a:solidFill>
                <a:latin typeface="Gill Sans MT"/>
                <a:ea typeface="Gill Sans"/>
                <a:cs typeface="Gill Sans"/>
                <a:sym typeface="Gill Sans"/>
              </a:rPr>
              <a:t>much</a:t>
            </a:r>
            <a:r>
              <a:rPr lang="en-US" sz="1800" b="0" i="0" u="none" strike="noStrike" cap="none" dirty="0">
                <a:solidFill>
                  <a:schemeClr val="dk1"/>
                </a:solidFill>
                <a:latin typeface="Gill Sans MT"/>
                <a:ea typeface="Gill Sans"/>
                <a:cs typeface="Gill Sans"/>
                <a:sym typeface="Gill Sans"/>
              </a:rPr>
              <a:t> stressful is your day to day life?</a:t>
            </a:r>
            <a:endParaRPr sz="1400" b="0" i="0" u="none" strike="noStrike" cap="none" dirty="0">
              <a:solidFill>
                <a:schemeClr val="dk1"/>
              </a:solidFill>
              <a:latin typeface="Gill Sans MT"/>
              <a:ea typeface="Arial"/>
              <a:cs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Gill Sans MT"/>
                <a:ea typeface="Gill Sans"/>
                <a:cs typeface="Gill Sans"/>
                <a:sym typeface="Gill Sans"/>
              </a:rPr>
              <a:t>2. Do you feel mentally devastated an often lonely at times given your daily workload?</a:t>
            </a:r>
            <a:endParaRPr sz="1400" b="0" i="0" u="none" strike="noStrike" cap="none" dirty="0">
              <a:solidFill>
                <a:schemeClr val="dk1"/>
              </a:solidFill>
              <a:latin typeface="Gill Sans MT"/>
              <a:ea typeface="Arial"/>
              <a:cs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Gill Sans MT"/>
                <a:ea typeface="Gill Sans"/>
                <a:cs typeface="Gill Sans"/>
                <a:sym typeface="Gill Sans"/>
              </a:rPr>
              <a:t>3.Do you do anything to take care of your mental health?</a:t>
            </a:r>
            <a:endParaRPr sz="1400" b="0" i="0" u="none" strike="noStrike" cap="none" dirty="0">
              <a:solidFill>
                <a:schemeClr val="dk1"/>
              </a:solidFill>
              <a:latin typeface="Gill Sans MT"/>
              <a:ea typeface="Arial"/>
              <a:cs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Gill Sans MT"/>
                <a:ea typeface="Gill Sans"/>
                <a:cs typeface="Gill Sans"/>
                <a:sym typeface="Gill Sans"/>
              </a:rPr>
              <a:t>4. According to you how much is it important for a person to take care of his/her mental health?</a:t>
            </a:r>
            <a:endParaRPr sz="1400" b="0" i="0" u="none" strike="noStrike" cap="none" dirty="0">
              <a:solidFill>
                <a:schemeClr val="dk1"/>
              </a:solidFill>
              <a:latin typeface="Gill Sans MT"/>
              <a:ea typeface="Arial"/>
              <a:cs typeface="Arial"/>
            </a:endParaRPr>
          </a:p>
          <a:p>
            <a:pPr>
              <a:buSzPts val="1800"/>
            </a:pPr>
            <a:r>
              <a:rPr lang="en-US" sz="1800" b="0" i="0" u="none" strike="noStrike" cap="none" dirty="0">
                <a:solidFill>
                  <a:schemeClr val="dk1"/>
                </a:solidFill>
                <a:latin typeface="Gill Sans MT"/>
                <a:ea typeface="Gill Sans"/>
                <a:cs typeface="Gill Sans"/>
                <a:sym typeface="Gill Sans"/>
              </a:rPr>
              <a:t>5.Are you comfortable with using an app that can help you</a:t>
            </a:r>
            <a:r>
              <a:rPr lang="en-US" sz="1800" dirty="0">
                <a:solidFill>
                  <a:schemeClr val="dk1"/>
                </a:solidFill>
                <a:latin typeface="Gill Sans MT"/>
                <a:ea typeface="Gill Sans"/>
                <a:cs typeface="Gill Sans"/>
                <a:sym typeface="Gill Sans"/>
              </a:rPr>
              <a:t> </a:t>
            </a:r>
            <a:r>
              <a:rPr lang="en-US" sz="1800" b="0" i="0" u="none" strike="noStrike" cap="none" dirty="0">
                <a:solidFill>
                  <a:schemeClr val="dk1"/>
                </a:solidFill>
                <a:latin typeface="Gill Sans MT"/>
                <a:ea typeface="Gill Sans"/>
                <a:cs typeface="Gill Sans"/>
                <a:sym typeface="Gill Sans"/>
              </a:rPr>
              <a:t>find to what extent are you mentally unwell and the required timeframe for diagnosis ?</a:t>
            </a:r>
            <a:endParaRPr sz="1400" b="0" i="0" u="none" strike="noStrike" cap="none">
              <a:solidFill>
                <a:schemeClr val="dk1"/>
              </a:solidFill>
              <a:latin typeface="Gill Sans MT"/>
              <a:ea typeface="Arial"/>
              <a:cs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p:nvPr/>
        </p:nvSpPr>
        <p:spPr>
          <a:xfrm>
            <a:off x="2631440" y="3909"/>
            <a:ext cx="65532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Gill Sans"/>
                <a:ea typeface="Gill Sans"/>
                <a:cs typeface="Gill Sans"/>
                <a:sym typeface="Gill Sans"/>
              </a:rPr>
              <a:t>              Empathy Map</a:t>
            </a:r>
            <a:endParaRPr sz="1400" b="0" i="0" u="none" strike="noStrike" cap="none">
              <a:solidFill>
                <a:srgbClr val="000000"/>
              </a:solidFill>
              <a:latin typeface="Arial"/>
              <a:ea typeface="Arial"/>
              <a:cs typeface="Arial"/>
              <a:sym typeface="Arial"/>
            </a:endParaRPr>
          </a:p>
        </p:txBody>
      </p:sp>
      <p:graphicFrame>
        <p:nvGraphicFramePr>
          <p:cNvPr id="185" name="Google Shape;185;p14"/>
          <p:cNvGraphicFramePr/>
          <p:nvPr>
            <p:extLst>
              <p:ext uri="{D42A27DB-BD31-4B8C-83A1-F6EECF244321}">
                <p14:modId xmlns:p14="http://schemas.microsoft.com/office/powerpoint/2010/main" val="1280996067"/>
              </p:ext>
            </p:extLst>
          </p:nvPr>
        </p:nvGraphicFramePr>
        <p:xfrm>
          <a:off x="2032000" y="853440"/>
          <a:ext cx="8128000" cy="4409460"/>
        </p:xfrm>
        <a:graphic>
          <a:graphicData uri="http://schemas.openxmlformats.org/drawingml/2006/table">
            <a:tbl>
              <a:tblPr firstRow="1" bandRow="1">
                <a:noFill/>
                <a:tableStyleId>{ACFCEF51-78E5-4FAD-9E80-1C12DF519DE5}</a:tableStyleId>
              </a:tblPr>
              <a:tblGrid>
                <a:gridCol w="40132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275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FFFFFF"/>
                          </a:solidFill>
                        </a:rPr>
                        <a:t>                          </a:t>
                      </a:r>
                      <a:r>
                        <a:rPr lang="en-US" sz="1800" b="1" u="none" strike="noStrike" cap="none" dirty="0">
                          <a:solidFill>
                            <a:srgbClr val="FFFFFF"/>
                          </a:solidFill>
                        </a:rPr>
                        <a:t>SAYS</a:t>
                      </a:r>
                      <a:endParaRPr sz="1400" u="none" strike="noStrike" cap="none" dirty="0">
                        <a:solidFill>
                          <a:srgbClr val="FFFFFF"/>
                        </a:solidFill>
                      </a:endParaRPr>
                    </a:p>
                    <a:p>
                      <a:pPr marL="285750" marR="0" lvl="0" indent="-285750" algn="l" rtl="0">
                        <a:lnSpc>
                          <a:spcPct val="100000"/>
                        </a:lnSpc>
                        <a:spcBef>
                          <a:spcPts val="0"/>
                        </a:spcBef>
                        <a:spcAft>
                          <a:spcPts val="0"/>
                        </a:spcAft>
                        <a:buClr>
                          <a:srgbClr val="FFFFFF"/>
                        </a:buClr>
                        <a:buSzPts val="1800"/>
                        <a:buFont typeface="Arial"/>
                        <a:buChar char="•"/>
                      </a:pPr>
                      <a:r>
                        <a:rPr lang="en-US" sz="1800" b="0" u="none" strike="noStrike" cap="none" dirty="0">
                          <a:solidFill>
                            <a:srgbClr val="FFFFFF"/>
                          </a:solidFill>
                        </a:rPr>
                        <a:t>“There is a lot of stress owing to my workload and it has only increased ever since I have assigned the role of a Senior Project Manager.”</a:t>
                      </a:r>
                      <a:endParaRPr sz="1400" u="none" strike="noStrike" cap="none" dirty="0">
                        <a:solidFill>
                          <a:srgbClr val="FFFFFF"/>
                        </a:solidFill>
                      </a:endParaRPr>
                    </a:p>
                    <a:p>
                      <a:pPr marL="285750" marR="0" lvl="0" indent="-285750" algn="l" rtl="0">
                        <a:lnSpc>
                          <a:spcPct val="100000"/>
                        </a:lnSpc>
                        <a:spcBef>
                          <a:spcPts val="0"/>
                        </a:spcBef>
                        <a:spcAft>
                          <a:spcPts val="0"/>
                        </a:spcAft>
                        <a:buClr>
                          <a:srgbClr val="FFFFFF"/>
                        </a:buClr>
                        <a:buSzPts val="1800"/>
                        <a:buFont typeface="Arial"/>
                        <a:buChar char="•"/>
                      </a:pPr>
                      <a:r>
                        <a:rPr lang="en-US" sz="1800" b="0" u="none" strike="noStrike" cap="none" dirty="0">
                          <a:solidFill>
                            <a:srgbClr val="FFFFFF"/>
                          </a:solidFill>
                        </a:rPr>
                        <a:t>“But I have no time to look after my mental health although I feel </a:t>
                      </a:r>
                      <a:r>
                        <a:rPr lang="en-US" sz="1800" b="0" u="none" strike="noStrike" cap="none" dirty="0" err="1">
                          <a:solidFill>
                            <a:srgbClr val="FFFFFF"/>
                          </a:solidFill>
                        </a:rPr>
                        <a:t>its</a:t>
                      </a:r>
                      <a:r>
                        <a:rPr lang="en-US" sz="1800" b="0" u="none" strike="noStrike" cap="none" dirty="0">
                          <a:solidFill>
                            <a:srgbClr val="FFFFFF"/>
                          </a:solidFill>
                        </a:rPr>
                        <a:t> quite important.”  </a:t>
                      </a:r>
                      <a:endParaRPr sz="1400" u="none" strike="noStrike" cap="none">
                        <a:solidFill>
                          <a:srgbClr val="FFFFFF"/>
                        </a:solidFill>
                      </a:endParaRPr>
                    </a:p>
                  </a:txBody>
                  <a:tcPr marL="91450" marR="91450" marT="45725" marB="45725">
                    <a:solidFill>
                      <a:srgbClr val="43434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rPr>
                        <a:t>                        THINKS</a:t>
                      </a:r>
                      <a:endParaRPr sz="1400" u="none" strike="noStrike" cap="none" dirty="0"/>
                    </a:p>
                    <a:p>
                      <a:pPr marL="285750" marR="0" lvl="0" indent="-285750" algn="l" rtl="0">
                        <a:lnSpc>
                          <a:spcPct val="100000"/>
                        </a:lnSpc>
                        <a:spcBef>
                          <a:spcPts val="0"/>
                        </a:spcBef>
                        <a:spcAft>
                          <a:spcPts val="0"/>
                        </a:spcAft>
                        <a:buClr>
                          <a:schemeClr val="dk1"/>
                        </a:buClr>
                        <a:buSzPts val="1800"/>
                        <a:buFont typeface="Arial"/>
                        <a:buChar char="•"/>
                      </a:pPr>
                      <a:r>
                        <a:rPr lang="en-US" sz="1800" b="0" u="none" strike="noStrike" cap="none" dirty="0">
                          <a:solidFill>
                            <a:schemeClr val="dk1"/>
                          </a:solidFill>
                        </a:rPr>
                        <a:t>I wish there was a nice software solution which makes people aware about when they really need urgent diagnosis of mental health. </a:t>
                      </a:r>
                      <a:endParaRPr sz="1400" u="none" strike="noStrike" cap="none"/>
                    </a:p>
                    <a:p>
                      <a:pPr marL="285750" marR="0" lvl="0" indent="-285750" algn="l" rtl="0">
                        <a:lnSpc>
                          <a:spcPct val="100000"/>
                        </a:lnSpc>
                        <a:spcBef>
                          <a:spcPts val="0"/>
                        </a:spcBef>
                        <a:spcAft>
                          <a:spcPts val="0"/>
                        </a:spcAft>
                        <a:buClr>
                          <a:schemeClr val="dk1"/>
                        </a:buClr>
                        <a:buSzPts val="1800"/>
                        <a:buFont typeface="Arial"/>
                        <a:buChar char="•"/>
                      </a:pPr>
                      <a:r>
                        <a:rPr lang="en-US" sz="1800" b="0" u="none" strike="noStrike" cap="none" dirty="0">
                          <a:solidFill>
                            <a:schemeClr val="dk1"/>
                          </a:solidFill>
                        </a:rPr>
                        <a:t>Also it should take very less time in finding out the current status of mental health of the user.</a:t>
                      </a:r>
                      <a:endParaRPr sz="1400" u="none" strike="noStrike" cap="none" dirty="0"/>
                    </a:p>
                  </a:txBody>
                  <a:tcPr marL="91450" marR="91450" marT="45725" marB="45725">
                    <a:solidFill>
                      <a:srgbClr val="38761D"/>
                    </a:solidFill>
                  </a:tcPr>
                </a:tc>
                <a:extLst>
                  <a:ext uri="{0D108BD9-81ED-4DB2-BD59-A6C34878D82A}">
                    <a16:rowId xmlns:a16="http://schemas.microsoft.com/office/drawing/2014/main" val="10000"/>
                  </a:ext>
                </a:extLst>
              </a:tr>
              <a:tr h="212345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t>                          DOES</a:t>
                      </a:r>
                      <a:endParaRPr sz="1400" u="none" strike="noStrike" cap="none" dirty="0"/>
                    </a:p>
                    <a:p>
                      <a:pPr marL="285750" marR="0" lvl="0" indent="-285750" algn="l" rtl="0">
                        <a:lnSpc>
                          <a:spcPct val="100000"/>
                        </a:lnSpc>
                        <a:spcBef>
                          <a:spcPts val="0"/>
                        </a:spcBef>
                        <a:spcAft>
                          <a:spcPts val="0"/>
                        </a:spcAft>
                        <a:buClr>
                          <a:schemeClr val="dk1"/>
                        </a:buClr>
                        <a:buSzPts val="1800"/>
                        <a:buFont typeface="Arial"/>
                        <a:buChar char="•"/>
                      </a:pPr>
                      <a:r>
                        <a:rPr lang="en-US" sz="1800" b="0" u="none" strike="noStrike" cap="none" dirty="0"/>
                        <a:t>I do yoga once or twice a month.</a:t>
                      </a:r>
                      <a:endParaRPr sz="1400" u="none" strike="noStrike" cap="none" dirty="0"/>
                    </a:p>
                    <a:p>
                      <a:pPr marL="285750" marR="0" lvl="0" indent="-285750" algn="l" rtl="0">
                        <a:lnSpc>
                          <a:spcPct val="100000"/>
                        </a:lnSpc>
                        <a:spcBef>
                          <a:spcPts val="0"/>
                        </a:spcBef>
                        <a:spcAft>
                          <a:spcPts val="0"/>
                        </a:spcAft>
                        <a:buClr>
                          <a:schemeClr val="dk1"/>
                        </a:buClr>
                        <a:buSzPts val="1800"/>
                        <a:buFont typeface="Arial"/>
                        <a:buChar char="•"/>
                      </a:pPr>
                      <a:r>
                        <a:rPr lang="en-US" sz="1800" b="0" u="none" strike="noStrike" cap="none" dirty="0"/>
                        <a:t>Sometimes I simply ignore my mental health due to my work pressure.</a:t>
                      </a:r>
                      <a:endParaRPr sz="1400" u="none" strike="noStrike" cap="none" dirty="0"/>
                    </a:p>
                  </a:txBody>
                  <a:tcPr marL="91450" marR="91450" marT="45725" marB="45725">
                    <a:solidFill>
                      <a:srgbClr val="38761D"/>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solidFill>
                            <a:srgbClr val="FFFFFF"/>
                          </a:solidFill>
                        </a:rPr>
                        <a:t>                         FEELS</a:t>
                      </a:r>
                      <a:endParaRPr sz="1400" u="none" strike="noStrike" cap="none" dirty="0">
                        <a:solidFill>
                          <a:srgbClr val="FFFFFF"/>
                        </a:solidFill>
                      </a:endParaRPr>
                    </a:p>
                    <a:p>
                      <a:pPr marL="285750" marR="0" lvl="0" indent="-285750" algn="l" rtl="0">
                        <a:lnSpc>
                          <a:spcPct val="100000"/>
                        </a:lnSpc>
                        <a:spcBef>
                          <a:spcPts val="0"/>
                        </a:spcBef>
                        <a:spcAft>
                          <a:spcPts val="0"/>
                        </a:spcAft>
                        <a:buClr>
                          <a:srgbClr val="FFFFFF"/>
                        </a:buClr>
                        <a:buSzPts val="1800"/>
                        <a:buFont typeface="Arial"/>
                        <a:buChar char="•"/>
                      </a:pPr>
                      <a:r>
                        <a:rPr lang="en-US" sz="1800" b="0" u="none" strike="noStrike" cap="none" dirty="0">
                          <a:solidFill>
                            <a:srgbClr val="FFFFFF"/>
                          </a:solidFill>
                        </a:rPr>
                        <a:t>I think an efficient application or a device should be devised to check-upon his stress level and advise him on when he needs to take care of his mental health .</a:t>
                      </a:r>
                      <a:endParaRPr sz="1400" u="none" strike="noStrike" cap="none" dirty="0">
                        <a:solidFill>
                          <a:srgbClr val="FFFFFF"/>
                        </a:solidFill>
                      </a:endParaRPr>
                    </a:p>
                  </a:txBody>
                  <a:tcPr marL="91450" marR="91450" marT="45725" marB="45725">
                    <a:solidFill>
                      <a:srgbClr val="43434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txBox="1"/>
          <p:nvPr/>
        </p:nvSpPr>
        <p:spPr>
          <a:xfrm>
            <a:off x="3545840" y="1584960"/>
            <a:ext cx="5008880" cy="25853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Gill Sans"/>
                <a:ea typeface="Gill Sans"/>
                <a:cs typeface="Gill Sans"/>
                <a:sym typeface="Gill Sans"/>
              </a:rPr>
              <a:t>                       LOW-FIDELITY                        PROTOTYPE</a:t>
            </a:r>
            <a:endParaRPr sz="1400" b="0" i="0" u="none" strike="noStrike" cap="none">
              <a:solidFill>
                <a:srgbClr val="000000"/>
              </a:solidFill>
              <a:latin typeface="Arial"/>
              <a:ea typeface="Arial"/>
              <a:cs typeface="Arial"/>
              <a:sym typeface="Arial"/>
            </a:endParaRPr>
          </a:p>
        </p:txBody>
      </p:sp>
      <p:sp>
        <p:nvSpPr>
          <p:cNvPr id="191" name="Google Shape;191;p15"/>
          <p:cNvSpPr/>
          <p:nvPr/>
        </p:nvSpPr>
        <p:spPr>
          <a:xfrm>
            <a:off x="2987040" y="4399280"/>
            <a:ext cx="8778240" cy="45719"/>
          </a:xfrm>
          <a:prstGeom prst="roundRect">
            <a:avLst>
              <a:gd name="adj" fmla="val 16667"/>
            </a:avLst>
          </a:prstGeom>
          <a:solidFill>
            <a:schemeClr val="accent1"/>
          </a:solidFill>
          <a:ln w="158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16"/>
          <p:cNvSpPr txBox="1"/>
          <p:nvPr/>
        </p:nvSpPr>
        <p:spPr>
          <a:xfrm>
            <a:off x="5648960" y="325120"/>
            <a:ext cx="5933443" cy="480131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This is the home page of our application. It is menu-driven along with sections such as content, recommendations and an ad-space.</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Help section provides detailed documentation for the users of the application.</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It provides seamless flow between the different sections.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Login/Sign Up section redirects to a new page where required credentials are to be filled to use the application.</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Recommendation section gives various recommendations on how to use the app in an enhanced way. </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Ad-space is used to display advertisements to users of our application.</a:t>
            </a:r>
            <a:endParaRPr sz="1400" b="0" i="0" u="none" strike="noStrike" cap="none">
              <a:solidFill>
                <a:srgbClr val="000000"/>
              </a:solidFill>
              <a:latin typeface="Arial"/>
              <a:ea typeface="Arial"/>
              <a:cs typeface="Arial"/>
              <a:sym typeface="Arial"/>
            </a:endParaRPr>
          </a:p>
        </p:txBody>
      </p:sp>
      <p:pic>
        <p:nvPicPr>
          <p:cNvPr id="2" name="Picture 2">
            <a:extLst>
              <a:ext uri="{FF2B5EF4-FFF2-40B4-BE49-F238E27FC236}">
                <a16:creationId xmlns:a16="http://schemas.microsoft.com/office/drawing/2014/main" id="{C556D957-FB5C-436F-B53B-616337EA5382}"/>
              </a:ext>
            </a:extLst>
          </p:cNvPr>
          <p:cNvPicPr>
            <a:picLocks noChangeAspect="1"/>
          </p:cNvPicPr>
          <p:nvPr/>
        </p:nvPicPr>
        <p:blipFill>
          <a:blip r:embed="rId3"/>
          <a:stretch>
            <a:fillRect/>
          </a:stretch>
        </p:blipFill>
        <p:spPr>
          <a:xfrm>
            <a:off x="700772" y="150159"/>
            <a:ext cx="3383368" cy="57172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17"/>
          <p:cNvSpPr txBox="1"/>
          <p:nvPr/>
        </p:nvSpPr>
        <p:spPr>
          <a:xfrm>
            <a:off x="5466080" y="406400"/>
            <a:ext cx="6399349" cy="369331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Login section has a username and password specific to the application, user should authenticate themselves here before using our application.</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New users have to signup here with username and password to use our application.</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Only the registered users who know the respective credentials can log-in and use the application.</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Recommendation and ad-space sections are same as from the previous section.</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p:txBody>
      </p:sp>
      <p:pic>
        <p:nvPicPr>
          <p:cNvPr id="2" name="Picture 2">
            <a:extLst>
              <a:ext uri="{FF2B5EF4-FFF2-40B4-BE49-F238E27FC236}">
                <a16:creationId xmlns:a16="http://schemas.microsoft.com/office/drawing/2014/main" id="{33ED7188-B34C-4BDB-8828-A7BD0E9CAD37}"/>
              </a:ext>
            </a:extLst>
          </p:cNvPr>
          <p:cNvPicPr>
            <a:picLocks noChangeAspect="1"/>
          </p:cNvPicPr>
          <p:nvPr/>
        </p:nvPicPr>
        <p:blipFill>
          <a:blip r:embed="rId3"/>
          <a:stretch>
            <a:fillRect/>
          </a:stretch>
        </p:blipFill>
        <p:spPr>
          <a:xfrm>
            <a:off x="468712" y="38100"/>
            <a:ext cx="3455283" cy="59413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18"/>
          <p:cNvSpPr txBox="1"/>
          <p:nvPr/>
        </p:nvSpPr>
        <p:spPr>
          <a:xfrm>
            <a:off x="5506720" y="355600"/>
            <a:ext cx="6228083"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This page is dedicated to the physical health manager feature of the page which is aimed at making people aware of the disease they are suffering from.</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Here the type of impact of the disease is being queried from the user to know whether the disease is contagious or non-contagious and on what scale is it affecting the user.</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Submit button is provided for easy submission of data by the user.</a:t>
            </a:r>
            <a:endParaRPr sz="1400" b="0" i="0" u="none" strike="noStrike" cap="none">
              <a:solidFill>
                <a:srgbClr val="000000"/>
              </a:solidFill>
              <a:latin typeface="Arial"/>
              <a:ea typeface="Arial"/>
              <a:cs typeface="Arial"/>
              <a:sym typeface="Arial"/>
            </a:endParaRPr>
          </a:p>
        </p:txBody>
      </p:sp>
      <p:pic>
        <p:nvPicPr>
          <p:cNvPr id="2" name="Picture 2" descr="Text, letter&#10;&#10;Description automatically generated">
            <a:extLst>
              <a:ext uri="{FF2B5EF4-FFF2-40B4-BE49-F238E27FC236}">
                <a16:creationId xmlns:a16="http://schemas.microsoft.com/office/drawing/2014/main" id="{4EC8E8DD-C97C-49FA-9B91-2962F4013592}"/>
              </a:ext>
            </a:extLst>
          </p:cNvPr>
          <p:cNvPicPr>
            <a:picLocks noChangeAspect="1"/>
          </p:cNvPicPr>
          <p:nvPr/>
        </p:nvPicPr>
        <p:blipFill>
          <a:blip r:embed="rId3"/>
          <a:stretch>
            <a:fillRect/>
          </a:stretch>
        </p:blipFill>
        <p:spPr>
          <a:xfrm>
            <a:off x="718338" y="138954"/>
            <a:ext cx="3482707" cy="58068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ctrTitle"/>
          </p:nvPr>
        </p:nvSpPr>
        <p:spPr>
          <a:xfrm>
            <a:off x="2914349" y="1782698"/>
            <a:ext cx="4975500" cy="1646400"/>
          </a:xfrm>
          <a:prstGeom prst="rect">
            <a:avLst/>
          </a:prstGeom>
          <a:noFill/>
          <a:ln>
            <a:noFill/>
          </a:ln>
        </p:spPr>
        <p:txBody>
          <a:bodyPr spcFirstLastPara="1" wrap="square" lIns="91425" tIns="45700" rIns="91425" bIns="0" anchor="b" anchorCtr="0">
            <a:normAutofit fontScale="90000"/>
          </a:bodyPr>
          <a:lstStyle/>
          <a:p>
            <a:pPr marL="0" lvl="0" indent="0" algn="l" rtl="0">
              <a:lnSpc>
                <a:spcPct val="90000"/>
              </a:lnSpc>
              <a:spcBef>
                <a:spcPts val="0"/>
              </a:spcBef>
              <a:spcAft>
                <a:spcPts val="0"/>
              </a:spcAft>
              <a:buClr>
                <a:schemeClr val="dk1"/>
              </a:buClr>
              <a:buSzPct val="100000"/>
              <a:buFont typeface="Gill Sans"/>
              <a:buNone/>
            </a:pPr>
            <a:r>
              <a:rPr lang="en-US"/>
              <a:t>NEED FINDING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19"/>
          <p:cNvSpPr txBox="1"/>
          <p:nvPr/>
        </p:nvSpPr>
        <p:spPr>
          <a:xfrm>
            <a:off x="5608320" y="396240"/>
            <a:ext cx="6194515"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In this page the physical hath manager collects some information about the user’s surroundings , his/her habits which are very important and useful in identifying the disease.</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Answer to the questions are required to be ticked as yes or no which makes our application easy to use for the user and adds onto user’s convenience.</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Submit button here also has same functionality as it had in the previous page.</a:t>
            </a:r>
            <a:endParaRPr sz="1400" b="0" i="0" u="none" strike="noStrike" cap="none">
              <a:solidFill>
                <a:srgbClr val="000000"/>
              </a:solidFill>
              <a:latin typeface="Arial"/>
              <a:ea typeface="Arial"/>
              <a:cs typeface="Arial"/>
              <a:sym typeface="Arial"/>
            </a:endParaRPr>
          </a:p>
        </p:txBody>
      </p:sp>
      <p:pic>
        <p:nvPicPr>
          <p:cNvPr id="2" name="Picture 2" descr="Graphical user interface, text, application&#10;&#10;Description automatically generated">
            <a:extLst>
              <a:ext uri="{FF2B5EF4-FFF2-40B4-BE49-F238E27FC236}">
                <a16:creationId xmlns:a16="http://schemas.microsoft.com/office/drawing/2014/main" id="{99C08210-91D3-43A4-97BC-9604D5D802E6}"/>
              </a:ext>
            </a:extLst>
          </p:cNvPr>
          <p:cNvPicPr>
            <a:picLocks noChangeAspect="1"/>
          </p:cNvPicPr>
          <p:nvPr/>
        </p:nvPicPr>
        <p:blipFill>
          <a:blip r:embed="rId3"/>
          <a:stretch>
            <a:fillRect/>
          </a:stretch>
        </p:blipFill>
        <p:spPr>
          <a:xfrm>
            <a:off x="726447" y="206188"/>
            <a:ext cx="3444076" cy="57732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20"/>
          <p:cNvSpPr txBox="1"/>
          <p:nvPr/>
        </p:nvSpPr>
        <p:spPr>
          <a:xfrm>
            <a:off x="5191760" y="375920"/>
            <a:ext cx="6583680"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In this page the user is required to tick the symptoms he/she is suffering from so that a possibly accurate of the corresponding disease can be made by our physical health manager.</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User is constrained to tick at-least three symptoms out of the ten symptoms displayed by our physical health manager based upon information collected in the previous pages.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Submit button here also has same functionality as it had in the previous page.</a:t>
            </a:r>
            <a:endParaRPr sz="1400" b="0" i="0" u="none" strike="noStrike" cap="none">
              <a:solidFill>
                <a:srgbClr val="000000"/>
              </a:solidFill>
              <a:latin typeface="Arial"/>
              <a:ea typeface="Arial"/>
              <a:cs typeface="Arial"/>
              <a:sym typeface="Arial"/>
            </a:endParaRPr>
          </a:p>
        </p:txBody>
      </p:sp>
      <p:pic>
        <p:nvPicPr>
          <p:cNvPr id="2" name="Picture 2" descr="Table&#10;&#10;Description automatically generated">
            <a:extLst>
              <a:ext uri="{FF2B5EF4-FFF2-40B4-BE49-F238E27FC236}">
                <a16:creationId xmlns:a16="http://schemas.microsoft.com/office/drawing/2014/main" id="{35F885E9-C5FA-46E0-B99E-497232742ACF}"/>
              </a:ext>
            </a:extLst>
          </p:cNvPr>
          <p:cNvPicPr>
            <a:picLocks noChangeAspect="1"/>
          </p:cNvPicPr>
          <p:nvPr/>
        </p:nvPicPr>
        <p:blipFill>
          <a:blip r:embed="rId3"/>
          <a:stretch>
            <a:fillRect/>
          </a:stretch>
        </p:blipFill>
        <p:spPr>
          <a:xfrm>
            <a:off x="707324" y="138953"/>
            <a:ext cx="3303027" cy="58292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21"/>
          <p:cNvSpPr txBox="1"/>
          <p:nvPr/>
        </p:nvSpPr>
        <p:spPr>
          <a:xfrm>
            <a:off x="5252720" y="314960"/>
            <a:ext cx="6604000" cy="12003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Gill Sans MT"/>
                <a:ea typeface="Gill Sans"/>
                <a:cs typeface="Gill Sans"/>
                <a:sym typeface="Gill Sans"/>
              </a:rPr>
              <a:t>In this page the physical health manager of our application displays a message to the user which contains information about the disease probably he/she is suffering from and also advices him</a:t>
            </a:r>
            <a:r>
              <a:rPr lang="en-US" sz="1800" dirty="0">
                <a:solidFill>
                  <a:schemeClr val="dk1"/>
                </a:solidFill>
                <a:latin typeface="Gill Sans MT"/>
                <a:ea typeface="Gill Sans"/>
                <a:cs typeface="Gill Sans"/>
                <a:sym typeface="Gill Sans"/>
              </a:rPr>
              <a:t>/her</a:t>
            </a:r>
            <a:r>
              <a:rPr lang="en-US" sz="1800" b="0" i="0" u="none" strike="noStrike" cap="none" dirty="0">
                <a:solidFill>
                  <a:schemeClr val="dk1"/>
                </a:solidFill>
                <a:latin typeface="Gill Sans MT"/>
                <a:ea typeface="Gill Sans"/>
                <a:cs typeface="Gill Sans"/>
                <a:sym typeface="Gill Sans"/>
              </a:rPr>
              <a:t> to get diagnosed early to avoid further future complications.</a:t>
            </a:r>
            <a:endParaRPr lang="en-US" sz="1400" b="0" i="0" u="none" strike="noStrike" cap="none">
              <a:solidFill>
                <a:schemeClr val="dk1"/>
              </a:solidFill>
              <a:latin typeface="Gill Sans MT"/>
              <a:ea typeface="Arial"/>
              <a:cs typeface="Arial"/>
            </a:endParaRPr>
          </a:p>
        </p:txBody>
      </p:sp>
      <p:pic>
        <p:nvPicPr>
          <p:cNvPr id="2" name="Picture 2" descr="Text&#10;&#10;Description automatically generated">
            <a:extLst>
              <a:ext uri="{FF2B5EF4-FFF2-40B4-BE49-F238E27FC236}">
                <a16:creationId xmlns:a16="http://schemas.microsoft.com/office/drawing/2014/main" id="{53D28A88-1A6D-4F80-ADD9-D52350A716B0}"/>
              </a:ext>
            </a:extLst>
          </p:cNvPr>
          <p:cNvPicPr>
            <a:picLocks noChangeAspect="1"/>
          </p:cNvPicPr>
          <p:nvPr/>
        </p:nvPicPr>
        <p:blipFill>
          <a:blip r:embed="rId3"/>
          <a:stretch>
            <a:fillRect/>
          </a:stretch>
        </p:blipFill>
        <p:spPr>
          <a:xfrm>
            <a:off x="663610" y="194983"/>
            <a:ext cx="3390457" cy="575085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22"/>
          <p:cNvSpPr txBox="1"/>
          <p:nvPr/>
        </p:nvSpPr>
        <p:spPr>
          <a:xfrm>
            <a:off x="5151120" y="335280"/>
            <a:ext cx="6441440" cy="341632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In this page the mental health manager of our application collects information from the user with the help of questions which have been framed by renowned psychiatrics and health experts.</a:t>
            </a:r>
            <a:endParaRPr sz="14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342900" marR="0" lvl="0" indent="-342900" algn="l" rtl="0">
              <a:lnSpc>
                <a:spcPct val="100000"/>
              </a:lnSpc>
              <a:spcBef>
                <a:spcPts val="0"/>
              </a:spcBef>
              <a:spcAft>
                <a:spcPts val="0"/>
              </a:spcAft>
              <a:buClr>
                <a:schemeClr val="dk2"/>
              </a:buClr>
              <a:buSzPts val="1800"/>
              <a:buFont typeface="Arial"/>
              <a:buChar char="•"/>
            </a:pPr>
            <a:r>
              <a:rPr lang="en-US" sz="1800" b="0" i="0" u="none" strike="noStrike" cap="none">
                <a:solidFill>
                  <a:schemeClr val="dk2"/>
                </a:solidFill>
                <a:latin typeface="Gill Sans"/>
                <a:ea typeface="Gill Sans"/>
                <a:cs typeface="Gill Sans"/>
                <a:sym typeface="Gill Sans"/>
              </a:rPr>
              <a:t>Answers to these questions are collected in the form of yes or no which makes the interface really easy to use for the user.</a:t>
            </a:r>
            <a:endParaRPr sz="14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0" i="0" u="none" strike="noStrike" cap="none">
              <a:solidFill>
                <a:schemeClr val="dk2"/>
              </a:solidFill>
              <a:latin typeface="Gill Sans"/>
              <a:ea typeface="Gill Sans"/>
              <a:cs typeface="Gill Sans"/>
              <a:sym typeface="Gill Sans"/>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Submit button here also has same functionality as it had in the previous page.</a:t>
            </a:r>
            <a:endParaRPr sz="1800" b="0" i="0" u="none" strike="noStrike" cap="none">
              <a:solidFill>
                <a:schemeClr val="dk2"/>
              </a:solidFill>
              <a:latin typeface="Gill Sans"/>
              <a:ea typeface="Gill Sans"/>
              <a:cs typeface="Gill Sans"/>
              <a:sym typeface="Gill Sans"/>
            </a:endParaRPr>
          </a:p>
          <a:p>
            <a:pPr marL="342900" marR="0" lvl="0" indent="-228600" algn="l" rtl="0">
              <a:lnSpc>
                <a:spcPct val="100000"/>
              </a:lnSpc>
              <a:spcBef>
                <a:spcPts val="0"/>
              </a:spcBef>
              <a:spcAft>
                <a:spcPts val="0"/>
              </a:spcAft>
              <a:buClr>
                <a:schemeClr val="dk1"/>
              </a:buClr>
              <a:buSzPts val="1800"/>
              <a:buFont typeface="Arial"/>
              <a:buNone/>
            </a:pPr>
            <a:endParaRPr sz="1800" b="0" i="0" u="none" strike="noStrike" cap="none">
              <a:solidFill>
                <a:schemeClr val="dk2"/>
              </a:solidFill>
              <a:latin typeface="Gill Sans"/>
              <a:ea typeface="Gill Sans"/>
              <a:cs typeface="Gill Sans"/>
              <a:sym typeface="Gill Sans"/>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p:txBody>
      </p:sp>
      <p:pic>
        <p:nvPicPr>
          <p:cNvPr id="2" name="Picture 2">
            <a:extLst>
              <a:ext uri="{FF2B5EF4-FFF2-40B4-BE49-F238E27FC236}">
                <a16:creationId xmlns:a16="http://schemas.microsoft.com/office/drawing/2014/main" id="{55325C2F-F07F-4F10-8CE6-2FE963FBD71D}"/>
              </a:ext>
            </a:extLst>
          </p:cNvPr>
          <p:cNvPicPr>
            <a:picLocks noChangeAspect="1"/>
          </p:cNvPicPr>
          <p:nvPr/>
        </p:nvPicPr>
        <p:blipFill>
          <a:blip r:embed="rId3"/>
          <a:stretch>
            <a:fillRect/>
          </a:stretch>
        </p:blipFill>
        <p:spPr>
          <a:xfrm>
            <a:off x="726447" y="172572"/>
            <a:ext cx="3488900" cy="57844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23"/>
          <p:cNvSpPr txBox="1"/>
          <p:nvPr/>
        </p:nvSpPr>
        <p:spPr>
          <a:xfrm>
            <a:off x="5770880" y="274320"/>
            <a:ext cx="5894070" cy="203132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MT"/>
                <a:ea typeface="Gill Sans"/>
                <a:cs typeface="Gill Sans"/>
                <a:sym typeface="Gill Sans"/>
              </a:rPr>
              <a:t>In this page the mental health manager of our application displays a message to the user which contains information about the extent of mental illness he/she is suffering from and also advices him</a:t>
            </a:r>
            <a:r>
              <a:rPr lang="en-US" sz="1800">
                <a:solidFill>
                  <a:schemeClr val="dk1"/>
                </a:solidFill>
                <a:latin typeface="Gill Sans MT"/>
                <a:ea typeface="Gill Sans"/>
                <a:cs typeface="Gill Sans"/>
                <a:sym typeface="Gill Sans"/>
              </a:rPr>
              <a:t>/her</a:t>
            </a:r>
            <a:r>
              <a:rPr lang="en-US" sz="1800" b="0" i="0" u="none" strike="noStrike" cap="none">
                <a:solidFill>
                  <a:schemeClr val="dk1"/>
                </a:solidFill>
                <a:latin typeface="Gill Sans MT"/>
                <a:ea typeface="Gill Sans"/>
                <a:cs typeface="Gill Sans"/>
                <a:sym typeface="Gill Sans"/>
              </a:rPr>
              <a:t> to get diagnosed within the period of time which is determined by the extent of the mental illness of the user.</a:t>
            </a:r>
            <a:endParaRPr lang="en-US" sz="1400" b="0" i="0" u="none" strike="noStrike" cap="none">
              <a:solidFill>
                <a:schemeClr val="dk1"/>
              </a:solidFill>
              <a:latin typeface="Gill Sans MT"/>
              <a:ea typeface="Arial"/>
              <a:cs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p:txBody>
      </p:sp>
      <p:pic>
        <p:nvPicPr>
          <p:cNvPr id="3" name="Picture 3">
            <a:extLst>
              <a:ext uri="{FF2B5EF4-FFF2-40B4-BE49-F238E27FC236}">
                <a16:creationId xmlns:a16="http://schemas.microsoft.com/office/drawing/2014/main" id="{686171E5-CCA2-48D3-8ED9-DD48412F0162}"/>
              </a:ext>
            </a:extLst>
          </p:cNvPr>
          <p:cNvPicPr>
            <a:picLocks noChangeAspect="1"/>
          </p:cNvPicPr>
          <p:nvPr/>
        </p:nvPicPr>
        <p:blipFill>
          <a:blip r:embed="rId3"/>
          <a:stretch>
            <a:fillRect/>
          </a:stretch>
        </p:blipFill>
        <p:spPr>
          <a:xfrm>
            <a:off x="662080" y="105336"/>
            <a:ext cx="3247840" cy="587412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4"/>
          <p:cNvSpPr txBox="1"/>
          <p:nvPr/>
        </p:nvSpPr>
        <p:spPr>
          <a:xfrm>
            <a:off x="3545840" y="1584960"/>
            <a:ext cx="5008800" cy="258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Gill Sans"/>
                <a:ea typeface="Gill Sans"/>
                <a:cs typeface="Gill Sans"/>
                <a:sym typeface="Gill Sans"/>
              </a:rPr>
              <a:t>                       HIGH-FIDELITY                        PROTOTYPE</a:t>
            </a:r>
            <a:endParaRPr sz="1400" b="0" i="0" u="none" strike="noStrike" cap="none">
              <a:solidFill>
                <a:srgbClr val="000000"/>
              </a:solidFill>
              <a:latin typeface="Arial"/>
              <a:ea typeface="Arial"/>
              <a:cs typeface="Arial"/>
              <a:sym typeface="Arial"/>
            </a:endParaRPr>
          </a:p>
        </p:txBody>
      </p:sp>
      <p:sp>
        <p:nvSpPr>
          <p:cNvPr id="245" name="Google Shape;245;p24"/>
          <p:cNvSpPr/>
          <p:nvPr/>
        </p:nvSpPr>
        <p:spPr>
          <a:xfrm>
            <a:off x="2987040" y="4399280"/>
            <a:ext cx="8778300" cy="45600"/>
          </a:xfrm>
          <a:prstGeom prst="roundRect">
            <a:avLst>
              <a:gd name="adj" fmla="val 16667"/>
            </a:avLst>
          </a:prstGeom>
          <a:solidFill>
            <a:schemeClr val="accent1"/>
          </a:solidFill>
          <a:ln w="158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5"/>
          <p:cNvPicPr preferRelativeResize="0"/>
          <p:nvPr/>
        </p:nvPicPr>
        <p:blipFill rotWithShape="1">
          <a:blip r:embed="rId3">
            <a:alphaModFix/>
          </a:blip>
          <a:srcRect l="1970" t="880" b="-880"/>
          <a:stretch/>
        </p:blipFill>
        <p:spPr>
          <a:xfrm>
            <a:off x="1459913" y="1007950"/>
            <a:ext cx="3105550" cy="5317426"/>
          </a:xfrm>
          <a:prstGeom prst="rect">
            <a:avLst/>
          </a:prstGeom>
          <a:noFill/>
          <a:ln>
            <a:noFill/>
          </a:ln>
        </p:spPr>
      </p:pic>
      <p:pic>
        <p:nvPicPr>
          <p:cNvPr id="251" name="Google Shape;251;p25"/>
          <p:cNvPicPr preferRelativeResize="0"/>
          <p:nvPr/>
        </p:nvPicPr>
        <p:blipFill rotWithShape="1">
          <a:blip r:embed="rId4">
            <a:alphaModFix/>
          </a:blip>
          <a:srcRect/>
          <a:stretch/>
        </p:blipFill>
        <p:spPr>
          <a:xfrm>
            <a:off x="7703138" y="935713"/>
            <a:ext cx="3028950" cy="5200650"/>
          </a:xfrm>
          <a:prstGeom prst="rect">
            <a:avLst/>
          </a:prstGeom>
          <a:noFill/>
          <a:ln>
            <a:noFill/>
          </a:ln>
        </p:spPr>
      </p:pic>
      <p:sp>
        <p:nvSpPr>
          <p:cNvPr id="252" name="Google Shape;252;p25"/>
          <p:cNvSpPr txBox="1"/>
          <p:nvPr/>
        </p:nvSpPr>
        <p:spPr>
          <a:xfrm>
            <a:off x="2310838" y="6325375"/>
            <a:ext cx="1403700" cy="4002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HOME PAGE</a:t>
            </a:r>
            <a:endParaRPr sz="1400" b="1" i="0" u="none" strike="noStrike" cap="none">
              <a:solidFill>
                <a:srgbClr val="000000"/>
              </a:solidFill>
              <a:latin typeface="Open Sans"/>
              <a:ea typeface="Open Sans"/>
              <a:cs typeface="Open Sans"/>
              <a:sym typeface="Open Sans"/>
            </a:endParaRPr>
          </a:p>
        </p:txBody>
      </p:sp>
      <p:sp>
        <p:nvSpPr>
          <p:cNvPr id="253" name="Google Shape;253;p25"/>
          <p:cNvSpPr txBox="1"/>
          <p:nvPr/>
        </p:nvSpPr>
        <p:spPr>
          <a:xfrm>
            <a:off x="8515763" y="6267000"/>
            <a:ext cx="1403700" cy="4002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Open Sans"/>
                <a:ea typeface="Open Sans"/>
                <a:cs typeface="Open Sans"/>
                <a:sym typeface="Open Sans"/>
              </a:rPr>
              <a:t>LOGIN PAGE</a:t>
            </a:r>
            <a:endParaRPr sz="1400" b="1" i="0" u="none" strike="noStrike" cap="none">
              <a:solidFill>
                <a:srgbClr val="000000"/>
              </a:solidFill>
              <a:latin typeface="Open Sans"/>
              <a:ea typeface="Open Sans"/>
              <a:cs typeface="Open Sans"/>
              <a:sym typeface="Open Sans"/>
            </a:endParaRPr>
          </a:p>
        </p:txBody>
      </p:sp>
      <p:cxnSp>
        <p:nvCxnSpPr>
          <p:cNvPr id="254" name="Google Shape;254;p25"/>
          <p:cNvCxnSpPr>
            <a:endCxn id="255" idx="3"/>
          </p:cNvCxnSpPr>
          <p:nvPr/>
        </p:nvCxnSpPr>
        <p:spPr>
          <a:xfrm>
            <a:off x="4515963" y="1918387"/>
            <a:ext cx="2976300" cy="1772700"/>
          </a:xfrm>
          <a:prstGeom prst="curvedConnector3">
            <a:avLst>
              <a:gd name="adj1" fmla="val 50000"/>
            </a:avLst>
          </a:prstGeom>
          <a:noFill/>
          <a:ln w="38100" cap="flat" cmpd="sng">
            <a:solidFill>
              <a:schemeClr val="dk1"/>
            </a:solidFill>
            <a:prstDash val="solid"/>
            <a:round/>
            <a:headEnd type="none" w="sm" len="sm"/>
            <a:tailEnd type="none" w="sm" len="sm"/>
          </a:ln>
        </p:spPr>
      </p:cxnSp>
      <p:sp>
        <p:nvSpPr>
          <p:cNvPr id="255" name="Google Shape;255;p25"/>
          <p:cNvSpPr/>
          <p:nvPr/>
        </p:nvSpPr>
        <p:spPr>
          <a:xfrm rot="5400000">
            <a:off x="7441113" y="3560463"/>
            <a:ext cx="314700" cy="212400"/>
          </a:xfrm>
          <a:prstGeom prst="triangle">
            <a:avLst>
              <a:gd name="adj" fmla="val 57761"/>
            </a:avLst>
          </a:prstGeom>
          <a:solidFill>
            <a:schemeClr val="lt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5"/>
          <p:cNvSpPr txBox="1"/>
          <p:nvPr/>
        </p:nvSpPr>
        <p:spPr>
          <a:xfrm>
            <a:off x="5841338" y="2302325"/>
            <a:ext cx="10125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1" u="none" strike="noStrike" cap="none">
                <a:solidFill>
                  <a:srgbClr val="000000"/>
                </a:solidFill>
                <a:latin typeface="Gill Sans"/>
                <a:ea typeface="Gill Sans"/>
                <a:cs typeface="Gill Sans"/>
                <a:sym typeface="Gill Sans"/>
              </a:rPr>
              <a:t>Login </a:t>
            </a:r>
            <a:endParaRPr sz="2500" b="0" i="1" u="none" strike="noStrike" cap="none">
              <a:solidFill>
                <a:srgbClr val="000000"/>
              </a:solidFill>
              <a:latin typeface="Gill Sans"/>
              <a:ea typeface="Gill Sans"/>
              <a:cs typeface="Gill Sans"/>
              <a:sym typeface="Gill Sans"/>
            </a:endParaRPr>
          </a:p>
        </p:txBody>
      </p:sp>
      <p:sp>
        <p:nvSpPr>
          <p:cNvPr id="257" name="Google Shape;257;p25"/>
          <p:cNvSpPr txBox="1"/>
          <p:nvPr/>
        </p:nvSpPr>
        <p:spPr>
          <a:xfrm>
            <a:off x="3575950" y="0"/>
            <a:ext cx="940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Gill Sans"/>
                <a:ea typeface="Gill Sans"/>
                <a:cs typeface="Gill Sans"/>
                <a:sym typeface="Gill Sans"/>
              </a:rPr>
              <a:t>User needs to log in before answering questions.</a:t>
            </a:r>
            <a:endParaRPr sz="2000">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6"/>
          <p:cNvPicPr preferRelativeResize="0"/>
          <p:nvPr/>
        </p:nvPicPr>
        <p:blipFill rotWithShape="1">
          <a:blip r:embed="rId3">
            <a:alphaModFix/>
          </a:blip>
          <a:srcRect/>
          <a:stretch/>
        </p:blipFill>
        <p:spPr>
          <a:xfrm>
            <a:off x="1327875" y="1668575"/>
            <a:ext cx="2856375" cy="4943025"/>
          </a:xfrm>
          <a:prstGeom prst="rect">
            <a:avLst/>
          </a:prstGeom>
          <a:noFill/>
          <a:ln>
            <a:noFill/>
          </a:ln>
        </p:spPr>
      </p:pic>
      <p:pic>
        <p:nvPicPr>
          <p:cNvPr id="263" name="Google Shape;263;p26"/>
          <p:cNvPicPr preferRelativeResize="0"/>
          <p:nvPr/>
        </p:nvPicPr>
        <p:blipFill rotWithShape="1">
          <a:blip r:embed="rId4">
            <a:alphaModFix/>
          </a:blip>
          <a:srcRect b="-2637"/>
          <a:stretch/>
        </p:blipFill>
        <p:spPr>
          <a:xfrm>
            <a:off x="7789850" y="1668575"/>
            <a:ext cx="2856375" cy="4920549"/>
          </a:xfrm>
          <a:prstGeom prst="rect">
            <a:avLst/>
          </a:prstGeom>
          <a:noFill/>
          <a:ln>
            <a:noFill/>
          </a:ln>
        </p:spPr>
      </p:pic>
      <p:sp>
        <p:nvSpPr>
          <p:cNvPr id="264" name="Google Shape;264;p26"/>
          <p:cNvSpPr txBox="1"/>
          <p:nvPr/>
        </p:nvSpPr>
        <p:spPr>
          <a:xfrm>
            <a:off x="4088100" y="276150"/>
            <a:ext cx="48411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Gill Sans"/>
                <a:ea typeface="Gill Sans"/>
                <a:cs typeface="Gill Sans"/>
                <a:sym typeface="Gill Sans"/>
              </a:rPr>
              <a:t>PHYSICAL HEALTH MANAGER PAGES</a:t>
            </a:r>
            <a:endParaRPr sz="2200" b="0" i="0" u="none" strike="noStrike" cap="none">
              <a:solidFill>
                <a:srgbClr val="000000"/>
              </a:solidFill>
              <a:latin typeface="Gill Sans"/>
              <a:ea typeface="Gill Sans"/>
              <a:cs typeface="Gill Sans"/>
              <a:sym typeface="Gill Sans"/>
            </a:endParaRPr>
          </a:p>
        </p:txBody>
      </p:sp>
      <p:cxnSp>
        <p:nvCxnSpPr>
          <p:cNvPr id="265" name="Google Shape;265;p26"/>
          <p:cNvCxnSpPr>
            <a:endCxn id="266" idx="3"/>
          </p:cNvCxnSpPr>
          <p:nvPr/>
        </p:nvCxnSpPr>
        <p:spPr>
          <a:xfrm rot="10800000" flipH="1">
            <a:off x="4163750" y="2592628"/>
            <a:ext cx="3372300" cy="2583600"/>
          </a:xfrm>
          <a:prstGeom prst="curvedConnector3">
            <a:avLst>
              <a:gd name="adj1" fmla="val 50000"/>
            </a:avLst>
          </a:prstGeom>
          <a:noFill/>
          <a:ln w="38100" cap="flat" cmpd="sng">
            <a:solidFill>
              <a:schemeClr val="dk1"/>
            </a:solidFill>
            <a:prstDash val="solid"/>
            <a:round/>
            <a:headEnd type="none" w="sm" len="sm"/>
            <a:tailEnd type="none" w="sm" len="sm"/>
          </a:ln>
        </p:spPr>
      </p:cxnSp>
      <p:sp>
        <p:nvSpPr>
          <p:cNvPr id="266" name="Google Shape;266;p26"/>
          <p:cNvSpPr/>
          <p:nvPr/>
        </p:nvSpPr>
        <p:spPr>
          <a:xfrm rot="5400000">
            <a:off x="7465400" y="2435064"/>
            <a:ext cx="395100" cy="253800"/>
          </a:xfrm>
          <a:prstGeom prst="triangle">
            <a:avLst>
              <a:gd name="adj" fmla="val 57761"/>
            </a:avLst>
          </a:prstGeom>
          <a:solidFill>
            <a:schemeClr val="lt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6"/>
          <p:cNvSpPr txBox="1"/>
          <p:nvPr/>
        </p:nvSpPr>
        <p:spPr>
          <a:xfrm>
            <a:off x="5176150" y="3282025"/>
            <a:ext cx="10125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1" u="none" strike="noStrike" cap="none">
                <a:solidFill>
                  <a:srgbClr val="000000"/>
                </a:solidFill>
                <a:latin typeface="Gill Sans"/>
                <a:ea typeface="Gill Sans"/>
                <a:cs typeface="Gill Sans"/>
                <a:sym typeface="Gill Sans"/>
              </a:rPr>
              <a:t>Next</a:t>
            </a:r>
            <a:endParaRPr sz="2500" b="0" i="1" u="none" strike="noStrike" cap="none">
              <a:solidFill>
                <a:srgbClr val="000000"/>
              </a:solidFill>
              <a:latin typeface="Gill Sans"/>
              <a:ea typeface="Gill Sans"/>
              <a:cs typeface="Gill Sans"/>
              <a:sym typeface="Gill Sans"/>
            </a:endParaRPr>
          </a:p>
        </p:txBody>
      </p:sp>
      <p:sp>
        <p:nvSpPr>
          <p:cNvPr id="268" name="Google Shape;268;p26"/>
          <p:cNvSpPr txBox="1"/>
          <p:nvPr/>
        </p:nvSpPr>
        <p:spPr>
          <a:xfrm>
            <a:off x="2960300" y="737838"/>
            <a:ext cx="94053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Gill Sans"/>
                <a:ea typeface="Gill Sans"/>
                <a:cs typeface="Gill Sans"/>
                <a:sym typeface="Gill Sans"/>
              </a:rPr>
              <a:t>These are the questionnaire Pages.</a:t>
            </a:r>
            <a:endParaRPr sz="1900">
              <a:latin typeface="Gill Sans"/>
              <a:ea typeface="Gill Sans"/>
              <a:cs typeface="Gill Sans"/>
              <a:sym typeface="Gill Sans"/>
            </a:endParaRPr>
          </a:p>
          <a:p>
            <a:pPr marL="0" lvl="0" indent="0" algn="l" rtl="0">
              <a:spcBef>
                <a:spcPts val="0"/>
              </a:spcBef>
              <a:spcAft>
                <a:spcPts val="0"/>
              </a:spcAft>
              <a:buNone/>
            </a:pPr>
            <a:r>
              <a:rPr lang="en-US" sz="1900">
                <a:latin typeface="Gill Sans"/>
                <a:ea typeface="Gill Sans"/>
                <a:cs typeface="Gill Sans"/>
                <a:sym typeface="Gill Sans"/>
              </a:rPr>
              <a:t>Here the user will be answering the provided questions.</a:t>
            </a:r>
            <a:endParaRPr sz="1900">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7"/>
          <p:cNvPicPr preferRelativeResize="0"/>
          <p:nvPr/>
        </p:nvPicPr>
        <p:blipFill rotWithShape="1">
          <a:blip r:embed="rId3">
            <a:alphaModFix/>
          </a:blip>
          <a:srcRect/>
          <a:stretch/>
        </p:blipFill>
        <p:spPr>
          <a:xfrm>
            <a:off x="1085376" y="1924875"/>
            <a:ext cx="2799250" cy="4815075"/>
          </a:xfrm>
          <a:prstGeom prst="rect">
            <a:avLst/>
          </a:prstGeom>
          <a:noFill/>
          <a:ln>
            <a:noFill/>
          </a:ln>
        </p:spPr>
      </p:pic>
      <p:pic>
        <p:nvPicPr>
          <p:cNvPr id="274" name="Google Shape;274;p27"/>
          <p:cNvPicPr preferRelativeResize="0"/>
          <p:nvPr/>
        </p:nvPicPr>
        <p:blipFill rotWithShape="1">
          <a:blip r:embed="rId4">
            <a:alphaModFix/>
          </a:blip>
          <a:srcRect/>
          <a:stretch/>
        </p:blipFill>
        <p:spPr>
          <a:xfrm>
            <a:off x="7649450" y="1855000"/>
            <a:ext cx="2861975" cy="4884949"/>
          </a:xfrm>
          <a:prstGeom prst="rect">
            <a:avLst/>
          </a:prstGeom>
          <a:noFill/>
          <a:ln>
            <a:noFill/>
          </a:ln>
        </p:spPr>
      </p:pic>
      <p:sp>
        <p:nvSpPr>
          <p:cNvPr id="275" name="Google Shape;275;p27"/>
          <p:cNvSpPr txBox="1"/>
          <p:nvPr/>
        </p:nvSpPr>
        <p:spPr>
          <a:xfrm>
            <a:off x="3486525" y="350700"/>
            <a:ext cx="66279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chemeClr val="dk1"/>
                </a:solidFill>
                <a:latin typeface="Gill Sans"/>
                <a:ea typeface="Gill Sans"/>
                <a:cs typeface="Gill Sans"/>
                <a:sym typeface="Gill Sans"/>
              </a:rPr>
              <a:t>PHYSICAL HEALTH MANAGER PAGES</a:t>
            </a:r>
            <a:endParaRPr sz="1800" b="0" i="0" u="none" strike="noStrike" cap="none">
              <a:solidFill>
                <a:srgbClr val="000000"/>
              </a:solidFill>
              <a:latin typeface="Gill Sans"/>
              <a:ea typeface="Gill Sans"/>
              <a:cs typeface="Gill Sans"/>
              <a:sym typeface="Gill Sans"/>
            </a:endParaRPr>
          </a:p>
        </p:txBody>
      </p:sp>
      <p:cxnSp>
        <p:nvCxnSpPr>
          <p:cNvPr id="276" name="Google Shape;276;p27"/>
          <p:cNvCxnSpPr>
            <a:endCxn id="277" idx="3"/>
          </p:cNvCxnSpPr>
          <p:nvPr/>
        </p:nvCxnSpPr>
        <p:spPr>
          <a:xfrm rot="10800000" flipH="1">
            <a:off x="3837350" y="3224793"/>
            <a:ext cx="3582300" cy="2931000"/>
          </a:xfrm>
          <a:prstGeom prst="curvedConnector3">
            <a:avLst>
              <a:gd name="adj1" fmla="val 50000"/>
            </a:avLst>
          </a:prstGeom>
          <a:noFill/>
          <a:ln w="38100" cap="flat" cmpd="sng">
            <a:solidFill>
              <a:schemeClr val="dk1"/>
            </a:solidFill>
            <a:prstDash val="solid"/>
            <a:round/>
            <a:headEnd type="none" w="sm" len="sm"/>
            <a:tailEnd type="none" w="sm" len="sm"/>
          </a:ln>
        </p:spPr>
      </p:cxnSp>
      <p:sp>
        <p:nvSpPr>
          <p:cNvPr id="277" name="Google Shape;277;p27"/>
          <p:cNvSpPr/>
          <p:nvPr/>
        </p:nvSpPr>
        <p:spPr>
          <a:xfrm rot="5400000">
            <a:off x="7315550" y="3075900"/>
            <a:ext cx="438000" cy="229800"/>
          </a:xfrm>
          <a:prstGeom prst="triangle">
            <a:avLst>
              <a:gd name="adj" fmla="val 57761"/>
            </a:avLst>
          </a:prstGeom>
          <a:solidFill>
            <a:schemeClr val="lt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7"/>
          <p:cNvSpPr txBox="1"/>
          <p:nvPr/>
        </p:nvSpPr>
        <p:spPr>
          <a:xfrm>
            <a:off x="4845425" y="3891625"/>
            <a:ext cx="1129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1" u="none" strike="noStrike" cap="none">
                <a:solidFill>
                  <a:srgbClr val="000000"/>
                </a:solidFill>
                <a:latin typeface="Gill Sans"/>
                <a:ea typeface="Gill Sans"/>
                <a:cs typeface="Gill Sans"/>
                <a:sym typeface="Gill Sans"/>
              </a:rPr>
              <a:t>Submit</a:t>
            </a:r>
            <a:endParaRPr sz="2500" b="0" i="1" u="none" strike="noStrike" cap="none">
              <a:solidFill>
                <a:srgbClr val="000000"/>
              </a:solidFill>
              <a:latin typeface="Gill Sans"/>
              <a:ea typeface="Gill Sans"/>
              <a:cs typeface="Gill Sans"/>
              <a:sym typeface="Gill Sans"/>
            </a:endParaRPr>
          </a:p>
        </p:txBody>
      </p:sp>
      <p:sp>
        <p:nvSpPr>
          <p:cNvPr id="279" name="Google Shape;279;p27"/>
          <p:cNvSpPr txBox="1"/>
          <p:nvPr/>
        </p:nvSpPr>
        <p:spPr>
          <a:xfrm>
            <a:off x="610500" y="933500"/>
            <a:ext cx="9405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Gill Sans"/>
                <a:ea typeface="Gill Sans"/>
                <a:cs typeface="Gill Sans"/>
                <a:sym typeface="Gill Sans"/>
              </a:rPr>
              <a:t>After submitting answers System will generate a recommendation to user based on the answers</a:t>
            </a:r>
            <a:endParaRPr sz="2000">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28"/>
          <p:cNvPicPr preferRelativeResize="0"/>
          <p:nvPr/>
        </p:nvPicPr>
        <p:blipFill rotWithShape="1">
          <a:blip r:embed="rId3">
            <a:alphaModFix/>
          </a:blip>
          <a:srcRect/>
          <a:stretch/>
        </p:blipFill>
        <p:spPr>
          <a:xfrm>
            <a:off x="8372650" y="1662087"/>
            <a:ext cx="2769250" cy="4855424"/>
          </a:xfrm>
          <a:prstGeom prst="rect">
            <a:avLst/>
          </a:prstGeom>
          <a:noFill/>
          <a:ln>
            <a:noFill/>
          </a:ln>
        </p:spPr>
      </p:pic>
      <p:sp>
        <p:nvSpPr>
          <p:cNvPr id="285" name="Google Shape;285;p28"/>
          <p:cNvSpPr txBox="1"/>
          <p:nvPr/>
        </p:nvSpPr>
        <p:spPr>
          <a:xfrm>
            <a:off x="3496925" y="153675"/>
            <a:ext cx="6627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chemeClr val="dk1"/>
                </a:solidFill>
                <a:latin typeface="Gill Sans"/>
                <a:ea typeface="Gill Sans"/>
                <a:cs typeface="Gill Sans"/>
                <a:sym typeface="Gill Sans"/>
              </a:rPr>
              <a:t>MENTAL HEALTH MANAGER PAGES</a:t>
            </a:r>
            <a:endParaRPr sz="22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a:ea typeface="Gill Sans"/>
              <a:cs typeface="Gill Sans"/>
              <a:sym typeface="Gill Sans"/>
            </a:endParaRPr>
          </a:p>
        </p:txBody>
      </p:sp>
      <p:cxnSp>
        <p:nvCxnSpPr>
          <p:cNvPr id="286" name="Google Shape;286;p28"/>
          <p:cNvCxnSpPr/>
          <p:nvPr/>
        </p:nvCxnSpPr>
        <p:spPr>
          <a:xfrm rot="10800000" flipH="1">
            <a:off x="3714225" y="2865457"/>
            <a:ext cx="4281000" cy="3048600"/>
          </a:xfrm>
          <a:prstGeom prst="curvedConnector3">
            <a:avLst>
              <a:gd name="adj1" fmla="val 50000"/>
            </a:avLst>
          </a:prstGeom>
          <a:noFill/>
          <a:ln w="38100" cap="flat" cmpd="sng">
            <a:solidFill>
              <a:schemeClr val="dk1"/>
            </a:solidFill>
            <a:prstDash val="solid"/>
            <a:round/>
            <a:headEnd type="none" w="sm" len="sm"/>
            <a:tailEnd type="none" w="sm" len="sm"/>
          </a:ln>
        </p:spPr>
      </p:cxnSp>
      <p:sp>
        <p:nvSpPr>
          <p:cNvPr id="287" name="Google Shape;287;p28"/>
          <p:cNvSpPr/>
          <p:nvPr/>
        </p:nvSpPr>
        <p:spPr>
          <a:xfrm rot="5400000">
            <a:off x="7901325" y="2703025"/>
            <a:ext cx="483600" cy="295800"/>
          </a:xfrm>
          <a:prstGeom prst="triangle">
            <a:avLst>
              <a:gd name="adj" fmla="val 57761"/>
            </a:avLst>
          </a:prstGeom>
          <a:solidFill>
            <a:schemeClr val="lt2"/>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8" name="Google Shape;288;p28"/>
          <p:cNvPicPr preferRelativeResize="0"/>
          <p:nvPr/>
        </p:nvPicPr>
        <p:blipFill rotWithShape="1">
          <a:blip r:embed="rId4">
            <a:alphaModFix/>
          </a:blip>
          <a:srcRect/>
          <a:stretch/>
        </p:blipFill>
        <p:spPr>
          <a:xfrm>
            <a:off x="686525" y="1658672"/>
            <a:ext cx="2809875" cy="4705350"/>
          </a:xfrm>
          <a:prstGeom prst="rect">
            <a:avLst/>
          </a:prstGeom>
          <a:noFill/>
          <a:ln>
            <a:noFill/>
          </a:ln>
        </p:spPr>
      </p:pic>
      <p:sp>
        <p:nvSpPr>
          <p:cNvPr id="289" name="Google Shape;289;p28"/>
          <p:cNvSpPr txBox="1"/>
          <p:nvPr/>
        </p:nvSpPr>
        <p:spPr>
          <a:xfrm>
            <a:off x="4989275" y="3747850"/>
            <a:ext cx="1129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1" u="none" strike="noStrike" cap="none">
                <a:solidFill>
                  <a:srgbClr val="000000"/>
                </a:solidFill>
                <a:latin typeface="Gill Sans"/>
                <a:ea typeface="Gill Sans"/>
                <a:cs typeface="Gill Sans"/>
                <a:sym typeface="Gill Sans"/>
              </a:rPr>
              <a:t>Submit</a:t>
            </a:r>
            <a:endParaRPr sz="2500" b="0" i="1" u="none" strike="noStrike" cap="none">
              <a:solidFill>
                <a:srgbClr val="000000"/>
              </a:solidFill>
              <a:latin typeface="Gill Sans"/>
              <a:ea typeface="Gill Sans"/>
              <a:cs typeface="Gill Sans"/>
              <a:sym typeface="Gill Sans"/>
            </a:endParaRPr>
          </a:p>
        </p:txBody>
      </p:sp>
      <p:sp>
        <p:nvSpPr>
          <p:cNvPr id="290" name="Google Shape;290;p28"/>
          <p:cNvSpPr txBox="1"/>
          <p:nvPr/>
        </p:nvSpPr>
        <p:spPr>
          <a:xfrm>
            <a:off x="851525" y="892575"/>
            <a:ext cx="94053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Gill Sans"/>
                <a:ea typeface="Gill Sans"/>
                <a:cs typeface="Gill Sans"/>
                <a:sym typeface="Gill Sans"/>
              </a:rPr>
              <a:t>After submitting answers System will generate a recommendation to user based on the answers</a:t>
            </a:r>
            <a:endParaRPr sz="1900">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pic>
        <p:nvPicPr>
          <p:cNvPr id="110" name="Google Shape;110;p3" descr="A close up of text on a white background&#10;&#10;Description automatically generated"/>
          <p:cNvPicPr preferRelativeResize="0"/>
          <p:nvPr/>
        </p:nvPicPr>
        <p:blipFill rotWithShape="1">
          <a:blip r:embed="rId3">
            <a:alphaModFix/>
          </a:blip>
          <a:srcRect/>
          <a:stretch/>
        </p:blipFill>
        <p:spPr>
          <a:xfrm>
            <a:off x="369409" y="2189539"/>
            <a:ext cx="5561162" cy="3318823"/>
          </a:xfrm>
          <a:prstGeom prst="rect">
            <a:avLst/>
          </a:prstGeom>
          <a:noFill/>
          <a:ln>
            <a:noFill/>
          </a:ln>
        </p:spPr>
      </p:pic>
      <p:sp>
        <p:nvSpPr>
          <p:cNvPr id="111" name="Google Shape;111;p3"/>
          <p:cNvSpPr txBox="1"/>
          <p:nvPr/>
        </p:nvSpPr>
        <p:spPr>
          <a:xfrm>
            <a:off x="241651" y="207100"/>
            <a:ext cx="5120400" cy="60030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300" b="0" i="0" u="none" strike="noStrike" cap="none">
                <a:solidFill>
                  <a:schemeClr val="dk1"/>
                </a:solidFill>
                <a:latin typeface="Gill Sans"/>
                <a:ea typeface="Gill Sans"/>
                <a:cs typeface="Gill Sans"/>
                <a:sym typeface="Gill Sans"/>
              </a:rPr>
              <a:t>PROBLEM  STATEMENT</a:t>
            </a:r>
            <a:r>
              <a:rPr lang="en-US" sz="3200" b="0" i="0" u="none" strike="noStrike" cap="none">
                <a:solidFill>
                  <a:schemeClr val="dk1"/>
                </a:solidFill>
                <a:latin typeface="Gill Sans"/>
                <a:ea typeface="Gill Sans"/>
                <a:cs typeface="Gill Sans"/>
                <a:sym typeface="Gill Sans"/>
              </a:rPr>
              <a:t> </a:t>
            </a:r>
            <a:endParaRPr sz="1400" b="0" i="0" u="none" strike="noStrike" cap="none">
              <a:solidFill>
                <a:srgbClr val="000000"/>
              </a:solidFill>
              <a:latin typeface="Arial"/>
              <a:ea typeface="Arial"/>
              <a:cs typeface="Arial"/>
              <a:sym typeface="Arial"/>
            </a:endParaRPr>
          </a:p>
        </p:txBody>
      </p:sp>
      <p:sp>
        <p:nvSpPr>
          <p:cNvPr id="112" name="Google Shape;112;p3"/>
          <p:cNvSpPr txBox="1"/>
          <p:nvPr/>
        </p:nvSpPr>
        <p:spPr>
          <a:xfrm>
            <a:off x="6310475" y="2094625"/>
            <a:ext cx="2691825" cy="1477328"/>
          </a:xfrm>
          <a:prstGeom prst="rect">
            <a:avLst/>
          </a:prstGeom>
          <a:solidFill>
            <a:srgbClr val="CCC5BC"/>
          </a:solidFill>
          <a:ln w="158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800"/>
            </a:pPr>
            <a:r>
              <a:rPr lang="en-US" sz="1800" b="1" i="0" u="none" strike="noStrike" cap="none" dirty="0">
                <a:solidFill>
                  <a:schemeClr val="dk1"/>
                </a:solidFill>
                <a:latin typeface="Gill Sans"/>
                <a:ea typeface="Gill Sans"/>
                <a:cs typeface="Gill Sans"/>
                <a:sym typeface="Gill Sans"/>
              </a:rPr>
              <a:t>We aim to help the </a:t>
            </a:r>
            <a:r>
              <a:rPr lang="en-US" sz="1800" b="1" dirty="0">
                <a:solidFill>
                  <a:schemeClr val="dk1"/>
                </a:solidFill>
                <a:latin typeface="Gill Sans"/>
                <a:ea typeface="Gill Sans"/>
                <a:cs typeface="Gill Sans"/>
                <a:sym typeface="Gill Sans"/>
              </a:rPr>
              <a:t>rural people </a:t>
            </a:r>
            <a:r>
              <a:rPr lang="en-US" sz="1800" b="1" i="0" u="none" strike="noStrike" cap="none" dirty="0">
                <a:solidFill>
                  <a:schemeClr val="dk1"/>
                </a:solidFill>
                <a:latin typeface="Gill Sans"/>
                <a:ea typeface="Gill Sans"/>
                <a:cs typeface="Gill Sans"/>
                <a:sym typeface="Gill Sans"/>
              </a:rPr>
              <a:t>identify the local Quacks/ Fraudulent Doctors around them.</a:t>
            </a:r>
            <a:endParaRPr sz="1400" b="0" i="0" u="none" strike="noStrike" cap="none" dirty="0">
              <a:solidFill>
                <a:schemeClr val="dk1"/>
              </a:solidFill>
              <a:latin typeface="Arial"/>
              <a:ea typeface="Arial"/>
              <a:cs typeface="Arial"/>
              <a:sym typeface="Arial"/>
            </a:endParaRPr>
          </a:p>
        </p:txBody>
      </p:sp>
      <p:sp>
        <p:nvSpPr>
          <p:cNvPr id="113" name="Google Shape;113;p3"/>
          <p:cNvSpPr txBox="1"/>
          <p:nvPr/>
        </p:nvSpPr>
        <p:spPr>
          <a:xfrm>
            <a:off x="9382205" y="2094625"/>
            <a:ext cx="2656936" cy="1754326"/>
          </a:xfrm>
          <a:prstGeom prst="rect">
            <a:avLst/>
          </a:prstGeom>
          <a:solidFill>
            <a:srgbClr val="CCC5BC"/>
          </a:solidFill>
          <a:ln w="158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These Doctors often give a generic diagnosis unrelated to the Patient's symptoms and extract a heavy fee from them.</a:t>
            </a:r>
            <a:endParaRPr sz="1400" b="0" i="0" u="none" strike="noStrike" cap="none">
              <a:solidFill>
                <a:srgbClr val="000000"/>
              </a:solidFill>
              <a:latin typeface="Arial"/>
              <a:ea typeface="Arial"/>
              <a:cs typeface="Arial"/>
              <a:sym typeface="Arial"/>
            </a:endParaRPr>
          </a:p>
        </p:txBody>
      </p:sp>
      <p:sp>
        <p:nvSpPr>
          <p:cNvPr id="114" name="Google Shape;114;p3"/>
          <p:cNvSpPr txBox="1"/>
          <p:nvPr/>
        </p:nvSpPr>
        <p:spPr>
          <a:xfrm>
            <a:off x="7173710" y="4368407"/>
            <a:ext cx="3089099" cy="1477287"/>
          </a:xfrm>
          <a:prstGeom prst="rect">
            <a:avLst/>
          </a:prstGeom>
          <a:solidFill>
            <a:srgbClr val="CCC5BC"/>
          </a:solidFill>
          <a:ln w="158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800"/>
            </a:pPr>
            <a:r>
              <a:rPr lang="en-US" sz="1800" b="1" i="0" u="none" strike="noStrike" cap="none" dirty="0">
                <a:solidFill>
                  <a:schemeClr val="dk1"/>
                </a:solidFill>
                <a:latin typeface="Gill Sans"/>
                <a:ea typeface="Gill Sans"/>
                <a:cs typeface="Gill Sans"/>
                <a:sym typeface="Gill Sans"/>
              </a:rPr>
              <a:t>As a result </a:t>
            </a:r>
            <a:r>
              <a:rPr lang="en-US" sz="1800" b="1" dirty="0">
                <a:solidFill>
                  <a:schemeClr val="dk1"/>
                </a:solidFill>
                <a:latin typeface="Gill Sans"/>
                <a:ea typeface="Gill Sans"/>
                <a:cs typeface="Gill Sans"/>
                <a:sym typeface="Gill Sans"/>
              </a:rPr>
              <a:t>rural people </a:t>
            </a:r>
            <a:r>
              <a:rPr lang="en-US" sz="1800" b="1" i="0" u="none" strike="noStrike" cap="none" dirty="0">
                <a:solidFill>
                  <a:schemeClr val="dk1"/>
                </a:solidFill>
                <a:latin typeface="Gill Sans"/>
                <a:ea typeface="Gill Sans"/>
                <a:cs typeface="Gill Sans"/>
                <a:sym typeface="Gill Sans"/>
              </a:rPr>
              <a:t>lose faith in consultations and don't visit doctors despite</a:t>
            </a:r>
            <a:endParaRPr sz="1400" b="0" i="0" u="none" strike="noStrike" cap="none" dirty="0">
              <a:solidFill>
                <a:schemeClr val="dk1"/>
              </a:solidFill>
              <a:latin typeface="Arial"/>
              <a:ea typeface="Arial"/>
              <a:cs typeface="Arial"/>
              <a:sym typeface="Arial"/>
            </a:endParaRPr>
          </a:p>
          <a:p>
            <a:pPr>
              <a:buSzPts val="1800"/>
            </a:pPr>
            <a:r>
              <a:rPr lang="en-US" sz="1800" b="1" dirty="0">
                <a:solidFill>
                  <a:schemeClr val="dk1"/>
                </a:solidFill>
                <a:latin typeface="Gill Sans"/>
                <a:ea typeface="Gill Sans"/>
                <a:cs typeface="Gill Sans"/>
                <a:sym typeface="Gill Sans"/>
              </a:rPr>
              <a:t> </a:t>
            </a:r>
            <a:r>
              <a:rPr lang="en-US" sz="1800" b="1" i="0" u="none" strike="noStrike" cap="none" dirty="0">
                <a:solidFill>
                  <a:schemeClr val="dk1"/>
                </a:solidFill>
                <a:latin typeface="Gill Sans"/>
                <a:ea typeface="Gill Sans"/>
                <a:cs typeface="Gill Sans"/>
                <a:sym typeface="Gill Sans"/>
              </a:rPr>
              <a:t>having  serious symptoms.</a:t>
            </a:r>
            <a:endParaRPr sz="1400" b="0" i="0" u="none" strike="noStrike" cap="none" dirty="0">
              <a:solidFill>
                <a:schemeClr val="dk1"/>
              </a:solidFill>
              <a:latin typeface="Arial"/>
              <a:ea typeface="Arial"/>
              <a:cs typeface="Arial"/>
              <a:sym typeface="Arial"/>
            </a:endParaRPr>
          </a:p>
        </p:txBody>
      </p:sp>
      <p:sp>
        <p:nvSpPr>
          <p:cNvPr id="115" name="Google Shape;115;p3"/>
          <p:cNvSpPr txBox="1"/>
          <p:nvPr/>
        </p:nvSpPr>
        <p:spPr>
          <a:xfrm>
            <a:off x="1" y="928525"/>
            <a:ext cx="8653200" cy="830956"/>
          </a:xfrm>
          <a:prstGeom prst="rect">
            <a:avLst/>
          </a:prstGeom>
          <a:solidFill>
            <a:schemeClr val="lt2"/>
          </a:solidFill>
          <a:ln>
            <a:noFill/>
          </a:ln>
        </p:spPr>
        <p:txBody>
          <a:bodyPr spcFirstLastPara="1" wrap="square" lIns="91425" tIns="45700" rIns="91425" bIns="45700" anchor="t" anchorCtr="0">
            <a:spAutoFit/>
          </a:bodyPr>
          <a:lstStyle/>
          <a:p>
            <a:pPr>
              <a:buSzPts val="2400"/>
            </a:pPr>
            <a:r>
              <a:rPr lang="en-US" sz="2400" dirty="0">
                <a:solidFill>
                  <a:schemeClr val="dk1"/>
                </a:solidFill>
                <a:latin typeface="Gill Sans"/>
                <a:ea typeface="Gill Sans"/>
                <a:cs typeface="Gill Sans"/>
                <a:sym typeface="Gill Sans"/>
              </a:rPr>
              <a:t> </a:t>
            </a:r>
            <a:r>
              <a:rPr lang="en-US" sz="2400" b="1" dirty="0">
                <a:solidFill>
                  <a:schemeClr val="dk1"/>
                </a:solidFill>
                <a:latin typeface="Gill Sans"/>
                <a:ea typeface="Gill Sans"/>
                <a:cs typeface="Gill Sans"/>
                <a:sym typeface="Gill Sans"/>
              </a:rPr>
              <a:t>MEDIWELL</a:t>
            </a:r>
            <a:r>
              <a:rPr lang="en-US" sz="2400" dirty="0">
                <a:solidFill>
                  <a:schemeClr val="dk1"/>
                </a:solidFill>
                <a:latin typeface="Gill Sans"/>
                <a:ea typeface="Gill Sans"/>
                <a:cs typeface="Gill Sans"/>
                <a:sym typeface="Gill Sans"/>
              </a:rPr>
              <a:t> APP</a:t>
            </a:r>
            <a:r>
              <a:rPr lang="en-US" sz="2400" b="0" i="0" u="none" strike="noStrike" cap="none" dirty="0">
                <a:solidFill>
                  <a:schemeClr val="dk1"/>
                </a:solidFill>
                <a:latin typeface="Gill Sans"/>
                <a:ea typeface="Gill Sans"/>
                <a:cs typeface="Gill Sans"/>
                <a:sym typeface="Gill Sans"/>
              </a:rPr>
              <a:t> FOR PHYSICAL AND MENTAL HEALTH AWARENESS </a:t>
            </a:r>
            <a:endParaRPr sz="1400" b="0" i="0" u="none" strike="noStrike" cap="none" dirty="0">
              <a:solidFill>
                <a:schemeClr val="dk1"/>
              </a:solidFill>
              <a:latin typeface="Arial"/>
              <a:ea typeface="Arial"/>
              <a:cs typeface="Arial"/>
              <a:sym typeface="Arial"/>
            </a:endParaRPr>
          </a:p>
        </p:txBody>
      </p:sp>
      <p:cxnSp>
        <p:nvCxnSpPr>
          <p:cNvPr id="116" name="Google Shape;116;p3"/>
          <p:cNvCxnSpPr/>
          <p:nvPr/>
        </p:nvCxnSpPr>
        <p:spPr>
          <a:xfrm>
            <a:off x="97976" y="786850"/>
            <a:ext cx="8653200" cy="0"/>
          </a:xfrm>
          <a:prstGeom prst="straightConnector1">
            <a:avLst/>
          </a:prstGeom>
          <a:noFill/>
          <a:ln w="28575" cap="flat" cmpd="sng">
            <a:solidFill>
              <a:srgbClr val="980000"/>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9"/>
          <p:cNvSpPr txBox="1"/>
          <p:nvPr/>
        </p:nvSpPr>
        <p:spPr>
          <a:xfrm>
            <a:off x="2010949" y="802100"/>
            <a:ext cx="9098400" cy="495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5400" b="0" i="0" u="none" strike="noStrike" cap="none">
                <a:solidFill>
                  <a:schemeClr val="dk1"/>
                </a:solidFill>
                <a:latin typeface="Gill Sans"/>
                <a:ea typeface="Gill Sans"/>
                <a:cs typeface="Gill Sans"/>
                <a:sym typeface="Gill Sans"/>
              </a:rPr>
              <a:t> </a:t>
            </a:r>
            <a:endParaRPr sz="54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chemeClr val="dk1"/>
              </a:buClr>
              <a:buSzPts val="1100"/>
              <a:buFont typeface="Arial"/>
              <a:buNone/>
            </a:pPr>
            <a:endParaRPr sz="4100">
              <a:solidFill>
                <a:schemeClr val="dk1"/>
              </a:solidFill>
              <a:latin typeface="Gill Sans"/>
              <a:ea typeface="Gill Sans"/>
              <a:cs typeface="Gill Sans"/>
              <a:sym typeface="Gill Sans"/>
            </a:endParaRPr>
          </a:p>
          <a:p>
            <a:pPr marL="0" lvl="0" indent="0" algn="l" rtl="0">
              <a:spcBef>
                <a:spcPts val="0"/>
              </a:spcBef>
              <a:spcAft>
                <a:spcPts val="0"/>
              </a:spcAft>
              <a:buClr>
                <a:srgbClr val="000000"/>
              </a:buClr>
              <a:buSzPts val="5400"/>
              <a:buFont typeface="Arial"/>
              <a:buNone/>
            </a:pPr>
            <a:r>
              <a:rPr lang="en-US" sz="5400">
                <a:solidFill>
                  <a:schemeClr val="dk1"/>
                </a:solidFill>
                <a:latin typeface="Gill Sans"/>
                <a:ea typeface="Gill Sans"/>
                <a:cs typeface="Gill Sans"/>
                <a:sym typeface="Gill Sans"/>
              </a:rPr>
              <a:t>HEURISTIC EVALUATION</a:t>
            </a:r>
            <a:endParaRPr sz="5400">
              <a:solidFill>
                <a:schemeClr val="dk1"/>
              </a:solidFill>
              <a:latin typeface="Gill Sans"/>
              <a:ea typeface="Gill Sans"/>
              <a:cs typeface="Gill Sans"/>
              <a:sym typeface="Gill Sans"/>
            </a:endParaRPr>
          </a:p>
          <a:p>
            <a:pPr marL="0" lvl="0" indent="0" algn="l" rtl="0">
              <a:spcBef>
                <a:spcPts val="0"/>
              </a:spcBef>
              <a:spcAft>
                <a:spcPts val="0"/>
              </a:spcAft>
              <a:buClr>
                <a:schemeClr val="dk1"/>
              </a:buClr>
              <a:buSzPts val="1100"/>
              <a:buFont typeface="Arial"/>
              <a:buNone/>
            </a:pPr>
            <a:endParaRPr sz="3400">
              <a:solidFill>
                <a:schemeClr val="dk1"/>
              </a:solidFill>
              <a:latin typeface="Gill Sans"/>
              <a:ea typeface="Gill Sans"/>
              <a:cs typeface="Gill Sans"/>
              <a:sym typeface="Gill Sans"/>
            </a:endParaRPr>
          </a:p>
          <a:p>
            <a:pPr marL="0" lvl="0" indent="0" algn="l" rtl="0">
              <a:spcBef>
                <a:spcPts val="0"/>
              </a:spcBef>
              <a:spcAft>
                <a:spcPts val="0"/>
              </a:spcAft>
              <a:buClr>
                <a:schemeClr val="dk1"/>
              </a:buClr>
              <a:buSzPts val="1100"/>
              <a:buFont typeface="Arial"/>
              <a:buNone/>
            </a:pPr>
            <a:r>
              <a:rPr lang="en-US" sz="3400">
                <a:solidFill>
                  <a:schemeClr val="dk1"/>
                </a:solidFill>
                <a:latin typeface="Gill Sans"/>
                <a:ea typeface="Gill Sans"/>
                <a:cs typeface="Gill Sans"/>
                <a:sym typeface="Gill Sans"/>
              </a:rPr>
              <a:t>Shneiderman's Eight Golden</a:t>
            </a:r>
            <a:endParaRPr sz="2100">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chemeClr val="dk1"/>
              </a:buClr>
              <a:buSzPts val="1100"/>
              <a:buFont typeface="Arial"/>
              <a:buNone/>
            </a:pPr>
            <a:r>
              <a:rPr lang="en-US" sz="2900" b="0" i="0" u="none" strike="noStrike" cap="none">
                <a:solidFill>
                  <a:schemeClr val="dk1"/>
                </a:solidFill>
                <a:latin typeface="Gill Sans"/>
                <a:ea typeface="Gill Sans"/>
                <a:cs typeface="Gill Sans"/>
                <a:sym typeface="Gill Sans"/>
              </a:rPr>
              <a:t>Rules Will Help</a:t>
            </a:r>
            <a:endParaRPr sz="29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chemeClr val="dk1"/>
              </a:buClr>
              <a:buSzPts val="1100"/>
              <a:buFont typeface="Arial"/>
              <a:buNone/>
            </a:pPr>
            <a:r>
              <a:rPr lang="en-US" sz="2900" b="0" i="0" u="none" strike="noStrike" cap="none">
                <a:solidFill>
                  <a:schemeClr val="dk1"/>
                </a:solidFill>
                <a:latin typeface="Gill Sans"/>
                <a:ea typeface="Gill Sans"/>
                <a:cs typeface="Gill Sans"/>
                <a:sym typeface="Gill Sans"/>
              </a:rPr>
              <a:t>You Design Better Interfaces</a:t>
            </a:r>
            <a:endParaRPr sz="29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5400"/>
              <a:buFont typeface="Arial"/>
              <a:buNone/>
            </a:pPr>
            <a:endParaRPr sz="4100" b="0" i="0" u="none" strike="noStrike" cap="none">
              <a:solidFill>
                <a:schemeClr val="dk1"/>
              </a:solidFill>
              <a:latin typeface="Gill Sans"/>
              <a:ea typeface="Gill Sans"/>
              <a:cs typeface="Gill Sans"/>
              <a:sym typeface="Gill Sans"/>
            </a:endParaRPr>
          </a:p>
        </p:txBody>
      </p:sp>
      <p:sp>
        <p:nvSpPr>
          <p:cNvPr id="296" name="Google Shape;296;p29"/>
          <p:cNvSpPr/>
          <p:nvPr/>
        </p:nvSpPr>
        <p:spPr>
          <a:xfrm>
            <a:off x="2010940" y="3149505"/>
            <a:ext cx="8778300" cy="45600"/>
          </a:xfrm>
          <a:prstGeom prst="roundRect">
            <a:avLst>
              <a:gd name="adj" fmla="val 16667"/>
            </a:avLst>
          </a:prstGeom>
          <a:solidFill>
            <a:schemeClr val="accent1"/>
          </a:solidFill>
          <a:ln w="158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0"/>
          <p:cNvSpPr txBox="1"/>
          <p:nvPr/>
        </p:nvSpPr>
        <p:spPr>
          <a:xfrm>
            <a:off x="-25" y="671400"/>
            <a:ext cx="12192000" cy="4778201"/>
          </a:xfrm>
          <a:prstGeom prst="rect">
            <a:avLst/>
          </a:prstGeom>
          <a:noFill/>
          <a:ln>
            <a:noFill/>
          </a:ln>
        </p:spPr>
        <p:txBody>
          <a:bodyPr spcFirstLastPara="1" wrap="square" lIns="91425" tIns="91425" rIns="91425" bIns="91425" anchor="t" anchorCtr="0">
            <a:spAutoFit/>
          </a:bodyPr>
          <a:lstStyle/>
          <a:p>
            <a:pPr algn="ctr">
              <a:buSzPts val="3600"/>
            </a:pPr>
            <a:r>
              <a:rPr lang="en-US" sz="3600" b="1" i="1" u="none" strike="noStrike" cap="none" dirty="0">
                <a:solidFill>
                  <a:srgbClr val="000000"/>
                </a:solidFill>
                <a:latin typeface="Verdana"/>
                <a:ea typeface="Verdana"/>
                <a:cs typeface="Verdana"/>
                <a:sym typeface="Verdana"/>
              </a:rPr>
              <a:t>1.</a:t>
            </a:r>
            <a:r>
              <a:rPr lang="en-US" sz="3600" b="1" i="1" dirty="0">
                <a:latin typeface="Verdana"/>
                <a:ea typeface="Verdana"/>
                <a:cs typeface="Verdana"/>
                <a:sym typeface="Verdana"/>
              </a:rPr>
              <a:t> </a:t>
            </a:r>
            <a:r>
              <a:rPr lang="en-US" sz="3600" b="1" i="1" u="none" strike="noStrike" cap="none" dirty="0">
                <a:solidFill>
                  <a:srgbClr val="000000"/>
                </a:solidFill>
                <a:latin typeface="Verdana"/>
                <a:ea typeface="Verdana"/>
                <a:cs typeface="Verdana"/>
                <a:sym typeface="Verdana"/>
              </a:rPr>
              <a:t> Strive for Consistency</a:t>
            </a:r>
            <a:endParaRPr sz="3600" b="1" i="1" u="none" strike="noStrike" cap="none" dirty="0">
              <a:solidFill>
                <a:srgbClr val="000000"/>
              </a:solidFill>
              <a:latin typeface="Verdana"/>
              <a:ea typeface="Verdana"/>
              <a:cs typeface="Verdana"/>
              <a:sym typeface="Verdana"/>
            </a:endParaRPr>
          </a:p>
          <a:p>
            <a:pPr marL="0" marR="0" lvl="0" indent="0" algn="l" rtl="0">
              <a:lnSpc>
                <a:spcPct val="150000"/>
              </a:lnSpc>
              <a:spcBef>
                <a:spcPts val="0"/>
              </a:spcBef>
              <a:spcAft>
                <a:spcPts val="0"/>
              </a:spcAft>
              <a:buClr>
                <a:srgbClr val="000000"/>
              </a:buClr>
              <a:buSzPts val="2500"/>
              <a:buFont typeface="Arial"/>
              <a:buNone/>
            </a:pPr>
            <a:endParaRPr sz="2500" b="1" i="0" u="none" strike="noStrike" cap="none">
              <a:solidFill>
                <a:srgbClr val="000000"/>
              </a:solidFill>
              <a:latin typeface="Arial"/>
              <a:ea typeface="Arial"/>
              <a:cs typeface="Arial"/>
              <a:sym typeface="Arial"/>
            </a:endParaRPr>
          </a:p>
          <a:p>
            <a:pPr marL="457200" marR="0" lvl="0" indent="-387350" algn="l" rtl="0">
              <a:lnSpc>
                <a:spcPct val="150000"/>
              </a:lnSpc>
              <a:spcBef>
                <a:spcPts val="0"/>
              </a:spcBef>
              <a:spcAft>
                <a:spcPts val="0"/>
              </a:spcAft>
              <a:buClr>
                <a:srgbClr val="000000"/>
              </a:buClr>
              <a:buSzPts val="2500"/>
              <a:buFont typeface="Arial"/>
              <a:buChar char="➢"/>
            </a:pPr>
            <a:r>
              <a:rPr lang="en-US" sz="2500" b="0" i="0" u="none" strike="noStrike" cap="none" dirty="0">
                <a:solidFill>
                  <a:srgbClr val="000000"/>
                </a:solidFill>
                <a:latin typeface="Arial"/>
                <a:ea typeface="Arial"/>
                <a:cs typeface="Arial"/>
                <a:sym typeface="Arial"/>
              </a:rPr>
              <a:t>Consistent sequences of actions should be required in similar situations;</a:t>
            </a:r>
            <a:endParaRPr sz="2500" b="0" i="0" u="none" strike="noStrike" cap="none" dirty="0">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500"/>
              <a:buFont typeface="Arial"/>
              <a:buNone/>
            </a:pPr>
            <a:r>
              <a:rPr lang="en-US" sz="2500" b="0" i="0" u="none" strike="noStrike" cap="none" dirty="0">
                <a:solidFill>
                  <a:srgbClr val="000000"/>
                </a:solidFill>
                <a:latin typeface="Arial"/>
                <a:ea typeface="Arial"/>
                <a:cs typeface="Arial"/>
                <a:sym typeface="Arial"/>
              </a:rPr>
              <a:t>identical terminology should be used in prompts, menus, and help</a:t>
            </a:r>
            <a:endParaRPr sz="2500" b="0" i="0" u="none" strike="noStrike" cap="none" dirty="0">
              <a:solidFill>
                <a:srgbClr val="000000"/>
              </a:solidFill>
              <a:latin typeface="Arial"/>
              <a:ea typeface="Arial"/>
              <a:cs typeface="Arial"/>
              <a:sym typeface="Arial"/>
            </a:endParaRPr>
          </a:p>
          <a:p>
            <a:pPr>
              <a:lnSpc>
                <a:spcPct val="150000"/>
              </a:lnSpc>
              <a:buSzPts val="2500"/>
            </a:pPr>
            <a:r>
              <a:rPr lang="en-US" sz="2500" dirty="0"/>
              <a:t>    </a:t>
            </a:r>
            <a:r>
              <a:rPr lang="en-US" sz="2500" b="0" i="0" u="none" strike="noStrike" cap="none" dirty="0">
                <a:solidFill>
                  <a:srgbClr val="000000"/>
                </a:solidFill>
                <a:latin typeface="Arial"/>
                <a:ea typeface="Arial"/>
                <a:cs typeface="Arial"/>
                <a:sym typeface="Arial"/>
              </a:rPr>
              <a:t> screens; and consistent commands should be employed throughout.</a:t>
            </a:r>
            <a:endParaRPr sz="2500" b="0" i="0" u="none" strike="noStrike" cap="none" dirty="0">
              <a:solidFill>
                <a:srgbClr val="000000"/>
              </a:solidFill>
              <a:latin typeface="Arial"/>
              <a:ea typeface="Arial"/>
              <a:cs typeface="Arial"/>
              <a:sym typeface="Arial"/>
            </a:endParaRPr>
          </a:p>
          <a:p>
            <a:pPr marL="457200" marR="0" lvl="0" indent="-387350" algn="l" rtl="0">
              <a:lnSpc>
                <a:spcPct val="150000"/>
              </a:lnSpc>
              <a:spcBef>
                <a:spcPts val="0"/>
              </a:spcBef>
              <a:spcAft>
                <a:spcPts val="0"/>
              </a:spcAft>
              <a:buClr>
                <a:srgbClr val="000000"/>
              </a:buClr>
              <a:buSzPts val="2500"/>
              <a:buFont typeface="Arial"/>
              <a:buChar char="➢"/>
            </a:pPr>
            <a:r>
              <a:rPr lang="en-US" sz="2500" b="0" i="0" u="none" strike="noStrike" cap="none" dirty="0">
                <a:solidFill>
                  <a:srgbClr val="000000"/>
                </a:solidFill>
                <a:latin typeface="Arial"/>
                <a:ea typeface="Arial"/>
                <a:cs typeface="Arial"/>
                <a:sym typeface="Arial"/>
              </a:rPr>
              <a:t>We have consistent user-interface for all the pages of the application.</a:t>
            </a:r>
            <a:endParaRPr sz="2500" b="0" i="0" u="none" strike="noStrike" cap="none" dirty="0">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500"/>
              <a:buFont typeface="Arial"/>
              <a:buNone/>
            </a:pPr>
            <a:r>
              <a:rPr lang="en-US" sz="2500" b="0" i="0" u="none" strike="noStrike" cap="none" dirty="0">
                <a:solidFill>
                  <a:srgbClr val="000000"/>
                </a:solidFill>
                <a:latin typeface="Arial"/>
                <a:ea typeface="Arial"/>
                <a:cs typeface="Arial"/>
                <a:sym typeface="Arial"/>
              </a:rPr>
              <a:t>Identical terms in menu helps in navigating between all the pages.</a:t>
            </a:r>
            <a:endParaRPr sz="2500" b="0" i="0" u="none" strike="noStrike" cap="none" dirty="0">
              <a:solidFill>
                <a:srgbClr val="000000"/>
              </a:solidFill>
              <a:latin typeface="Arial"/>
              <a:ea typeface="Arial"/>
              <a:cs typeface="Arial"/>
              <a:sym typeface="Arial"/>
            </a:endParaRPr>
          </a:p>
          <a:p>
            <a:pPr>
              <a:lnSpc>
                <a:spcPct val="150000"/>
              </a:lnSpc>
              <a:buSzPts val="2500"/>
            </a:pPr>
            <a:r>
              <a:rPr lang="en-US" sz="2500" dirty="0"/>
              <a:t>    </a:t>
            </a:r>
            <a:r>
              <a:rPr lang="en-US" sz="2500" b="0" i="0" u="none" strike="noStrike" cap="none" dirty="0">
                <a:solidFill>
                  <a:srgbClr val="000000"/>
                </a:solidFill>
                <a:latin typeface="Arial"/>
                <a:ea typeface="Arial"/>
                <a:cs typeface="Arial"/>
                <a:sym typeface="Arial"/>
              </a:rPr>
              <a:t> Ex: </a:t>
            </a:r>
            <a:r>
              <a:rPr lang="en-US" sz="2500" dirty="0"/>
              <a:t>Confirmation of closing the application.</a:t>
            </a:r>
            <a:endParaRPr sz="2500" b="0" i="0" u="none" strike="noStrike" cap="none" dirty="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1"/>
          <p:cNvSpPr txBox="1"/>
          <p:nvPr/>
        </p:nvSpPr>
        <p:spPr>
          <a:xfrm>
            <a:off x="0" y="0"/>
            <a:ext cx="12262500" cy="6319200"/>
          </a:xfrm>
          <a:prstGeom prst="rect">
            <a:avLst/>
          </a:prstGeom>
          <a:noFill/>
          <a:ln>
            <a:noFill/>
          </a:ln>
        </p:spPr>
        <p:txBody>
          <a:bodyPr spcFirstLastPara="1" wrap="square" lIns="91425" tIns="91425" rIns="91425" bIns="91425" anchor="ctr" anchorCtr="0">
            <a:noAutofit/>
          </a:bodyPr>
          <a:lstStyle/>
          <a:p>
            <a:pPr algn="ctr">
              <a:buSzPts val="3600"/>
            </a:pPr>
            <a:r>
              <a:rPr lang="en-US" sz="3600" b="1" i="1" u="none" strike="noStrike" cap="none" dirty="0">
                <a:solidFill>
                  <a:srgbClr val="000000"/>
                </a:solidFill>
                <a:latin typeface="Verdana"/>
                <a:ea typeface="Verdana"/>
                <a:cs typeface="Verdana"/>
                <a:sym typeface="Verdana"/>
              </a:rPr>
              <a:t>2.</a:t>
            </a:r>
            <a:r>
              <a:rPr lang="en-US" sz="3600" b="1" i="1" dirty="0">
                <a:latin typeface="Verdana"/>
                <a:ea typeface="Verdana"/>
                <a:cs typeface="Verdana"/>
                <a:sym typeface="Verdana"/>
              </a:rPr>
              <a:t> </a:t>
            </a:r>
            <a:r>
              <a:rPr lang="en-US" sz="3600" b="1" i="1" u="none" strike="noStrike" cap="none" dirty="0">
                <a:solidFill>
                  <a:srgbClr val="000000"/>
                </a:solidFill>
                <a:latin typeface="Verdana"/>
                <a:ea typeface="Verdana"/>
                <a:cs typeface="Verdana"/>
                <a:sym typeface="Verdana"/>
              </a:rPr>
              <a:t> Enable frequent users to use shortcuts</a:t>
            </a:r>
            <a:endParaRPr sz="3600" b="1" i="1"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457200" marR="0" lvl="0" indent="-381000" algn="l" rtl="0">
              <a:lnSpc>
                <a:spcPct val="15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As the frequency of use increases, so do the user's desires to reduce the number of</a:t>
            </a:r>
            <a:endParaRPr sz="2400" b="0" i="0" u="none" strike="noStrike" cap="none" dirty="0">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interactions and to increase the pace of interaction. Abbreviations, function keys,</a:t>
            </a:r>
            <a:endParaRPr sz="2400" b="0" i="0" u="none" strike="noStrike" cap="none" dirty="0">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hidden commands, and macro facilities are very helpful to an expert user.</a:t>
            </a:r>
            <a:endParaRPr sz="2400" b="0" i="0" u="none" strike="noStrike" cap="none" dirty="0">
              <a:solidFill>
                <a:srgbClr val="000000"/>
              </a:solidFill>
              <a:latin typeface="Arial"/>
              <a:ea typeface="Arial"/>
              <a:cs typeface="Arial"/>
              <a:sym typeface="Arial"/>
            </a:endParaRPr>
          </a:p>
          <a:p>
            <a:pPr marL="457200" marR="0" lvl="0" indent="-381000" algn="l" rtl="0">
              <a:lnSpc>
                <a:spcPct val="150000"/>
              </a:lnSpc>
              <a:spcBef>
                <a:spcPts val="0"/>
              </a:spcBef>
              <a:spcAft>
                <a:spcPts val="0"/>
              </a:spcAft>
              <a:buClr>
                <a:srgbClr val="000000"/>
              </a:buClr>
              <a:buSzPts val="2400"/>
              <a:buFont typeface="Arial"/>
              <a:buChar char="➢"/>
            </a:pPr>
            <a:r>
              <a:rPr lang="en-US" sz="2400" b="0" i="0" u="none" strike="noStrike" cap="none" dirty="0">
                <a:solidFill>
                  <a:srgbClr val="000000"/>
                </a:solidFill>
                <a:latin typeface="Arial"/>
                <a:ea typeface="Arial"/>
                <a:cs typeface="Arial"/>
                <a:sym typeface="Arial"/>
              </a:rPr>
              <a:t>A user once logged in , will be logged in throughout his session until he closes the</a:t>
            </a:r>
            <a:endParaRPr sz="2400" b="0" i="0" u="none" strike="noStrike" cap="none" dirty="0">
              <a:solidFill>
                <a:srgbClr val="000000"/>
              </a:solidFill>
              <a:latin typeface="Arial"/>
              <a:ea typeface="Arial"/>
              <a:cs typeface="Arial"/>
              <a:sym typeface="Arial"/>
            </a:endParaRPr>
          </a:p>
          <a:p>
            <a:pPr marL="457200">
              <a:lnSpc>
                <a:spcPct val="150000"/>
              </a:lnSpc>
              <a:buSzPts val="2400"/>
            </a:pPr>
            <a:r>
              <a:rPr lang="en-US" sz="2400" b="0" i="0" u="none" strike="noStrike" cap="none" dirty="0">
                <a:solidFill>
                  <a:srgbClr val="000000"/>
                </a:solidFill>
                <a:latin typeface="Arial"/>
                <a:ea typeface="Arial"/>
                <a:cs typeface="Arial"/>
                <a:sym typeface="Arial"/>
              </a:rPr>
              <a:t>application. Alongside clicking on login </a:t>
            </a:r>
            <a:r>
              <a:rPr lang="en-US" sz="2400" dirty="0"/>
              <a:t>Keypad</a:t>
            </a:r>
            <a:r>
              <a:rPr lang="en-US" sz="2400" b="0" i="0" u="none" strike="noStrike" cap="none" dirty="0">
                <a:solidFill>
                  <a:srgbClr val="000000"/>
                </a:solidFill>
                <a:latin typeface="Arial"/>
                <a:ea typeface="Arial"/>
                <a:cs typeface="Arial"/>
                <a:sym typeface="Arial"/>
              </a:rPr>
              <a:t> key (ENTER) can be used to </a:t>
            </a:r>
            <a:r>
              <a:rPr lang="en-US" sz="2400" dirty="0"/>
              <a:t>confirm the</a:t>
            </a:r>
            <a:r>
              <a:rPr lang="en-US" sz="2400" b="0" i="0" u="none" strike="noStrike" cap="none" dirty="0">
                <a:solidFill>
                  <a:srgbClr val="000000"/>
                </a:solidFill>
                <a:latin typeface="Arial"/>
                <a:ea typeface="Arial"/>
                <a:cs typeface="Arial"/>
                <a:sym typeface="Arial"/>
              </a:rPr>
              <a:t> login credentials and email confirmation for using the application.</a:t>
            </a:r>
            <a:endParaRPr sz="2400" b="0" i="0" u="none" strike="noStrike" cap="none" dirty="0">
              <a:solidFill>
                <a:srgbClr val="000000"/>
              </a:solidFill>
              <a:latin typeface="Arial"/>
              <a:ea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2"/>
          <p:cNvSpPr txBox="1"/>
          <p:nvPr/>
        </p:nvSpPr>
        <p:spPr>
          <a:xfrm>
            <a:off x="65325" y="653150"/>
            <a:ext cx="12192000" cy="5264100"/>
          </a:xfrm>
          <a:prstGeom prst="rect">
            <a:avLst/>
          </a:prstGeom>
          <a:noFill/>
          <a:ln>
            <a:noFill/>
          </a:ln>
        </p:spPr>
        <p:txBody>
          <a:bodyPr spcFirstLastPara="1" wrap="square" lIns="91425" tIns="91425" rIns="91425" bIns="91425" anchor="b" anchorCtr="0">
            <a:noAutofit/>
          </a:bodyPr>
          <a:lstStyle/>
          <a:p>
            <a:pPr algn="ctr">
              <a:buSzPts val="3600"/>
            </a:pPr>
            <a:r>
              <a:rPr lang="en-US" sz="3600" b="1" i="1" u="none" strike="noStrike" cap="none" dirty="0">
                <a:solidFill>
                  <a:srgbClr val="000000"/>
                </a:solidFill>
                <a:latin typeface="Verdana"/>
                <a:ea typeface="Verdana"/>
                <a:cs typeface="Verdana"/>
                <a:sym typeface="Verdana"/>
              </a:rPr>
              <a:t>3.</a:t>
            </a:r>
            <a:r>
              <a:rPr lang="en-US" sz="3600" b="1" i="1" dirty="0">
                <a:latin typeface="Verdana"/>
                <a:ea typeface="Verdana"/>
                <a:cs typeface="Verdana"/>
                <a:sym typeface="Verdana"/>
              </a:rPr>
              <a:t> </a:t>
            </a:r>
            <a:r>
              <a:rPr lang="en-US" sz="3600" b="1" i="1" u="none" strike="noStrike" cap="none" dirty="0">
                <a:solidFill>
                  <a:srgbClr val="000000"/>
                </a:solidFill>
                <a:latin typeface="Verdana"/>
                <a:ea typeface="Verdana"/>
                <a:cs typeface="Verdana"/>
                <a:sym typeface="Verdana"/>
              </a:rPr>
              <a:t> Offer informative feedback</a:t>
            </a:r>
            <a:endParaRPr sz="3600" b="1" i="1"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Arial"/>
              <a:ea typeface="Arial"/>
              <a:cs typeface="Arial"/>
              <a:sym typeface="Arial"/>
            </a:endParaRPr>
          </a:p>
          <a:p>
            <a:pPr marL="457200" marR="0" lvl="0" indent="-361950" algn="l" rtl="0">
              <a:lnSpc>
                <a:spcPct val="150000"/>
              </a:lnSpc>
              <a:spcBef>
                <a:spcPts val="0"/>
              </a:spcBef>
              <a:spcAft>
                <a:spcPts val="0"/>
              </a:spcAft>
              <a:buClr>
                <a:srgbClr val="000000"/>
              </a:buClr>
              <a:buSzPts val="2100"/>
              <a:buFont typeface="Arial"/>
              <a:buChar char="➢"/>
            </a:pPr>
            <a:r>
              <a:rPr lang="en-US" sz="2100" b="0" i="0" u="none" strike="noStrike" cap="none" dirty="0">
                <a:solidFill>
                  <a:srgbClr val="000000"/>
                </a:solidFill>
                <a:latin typeface="Arial"/>
                <a:ea typeface="Arial"/>
                <a:cs typeface="Arial"/>
                <a:sym typeface="Arial"/>
              </a:rPr>
              <a:t>For every operator action, there should be some system feedback. For frequent and minor actions, the response can be modest, while for infrequent and major actions, the response should be more substantial.</a:t>
            </a:r>
            <a:endParaRPr sz="2100" b="0" i="0" u="none" strike="noStrike" cap="none" dirty="0">
              <a:solidFill>
                <a:srgbClr val="000000"/>
              </a:solidFill>
              <a:latin typeface="Arial"/>
              <a:ea typeface="Arial"/>
              <a:cs typeface="Arial"/>
              <a:sym typeface="Arial"/>
            </a:endParaRPr>
          </a:p>
          <a:p>
            <a:pPr marL="457200" marR="0" lvl="0" indent="-361950" algn="l" rtl="0">
              <a:lnSpc>
                <a:spcPct val="150000"/>
              </a:lnSpc>
              <a:spcBef>
                <a:spcPts val="0"/>
              </a:spcBef>
              <a:spcAft>
                <a:spcPts val="0"/>
              </a:spcAft>
              <a:buClr>
                <a:srgbClr val="000000"/>
              </a:buClr>
              <a:buSzPts val="2100"/>
              <a:buFont typeface="Arial"/>
              <a:buChar char="➢"/>
            </a:pPr>
            <a:r>
              <a:rPr lang="en-US" sz="2100" b="0" i="0" u="none" strike="noStrike" cap="none" dirty="0">
                <a:solidFill>
                  <a:srgbClr val="000000"/>
                </a:solidFill>
                <a:latin typeface="Arial"/>
                <a:ea typeface="Arial"/>
                <a:cs typeface="Arial"/>
                <a:sym typeface="Arial"/>
              </a:rPr>
              <a:t>Error messages are expressed in plain language (no error codes), precisely</a:t>
            </a:r>
            <a:endParaRPr sz="2100" b="0" i="0" u="none" strike="noStrike" cap="none" dirty="0">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100"/>
              <a:buFont typeface="Arial"/>
              <a:buNone/>
            </a:pPr>
            <a:r>
              <a:rPr lang="en-US" sz="2100" b="0" i="0" u="none" strike="noStrike" cap="none" dirty="0">
                <a:solidFill>
                  <a:srgbClr val="000000"/>
                </a:solidFill>
                <a:latin typeface="Arial"/>
                <a:ea typeface="Arial"/>
                <a:cs typeface="Arial"/>
                <a:sym typeface="Arial"/>
              </a:rPr>
              <a:t>indicate the problem, and constructively suggest a solution.</a:t>
            </a:r>
            <a:endParaRPr sz="2100" b="0" i="0" u="none" strike="noStrike" cap="none" dirty="0">
              <a:solidFill>
                <a:srgbClr val="000000"/>
              </a:solidFill>
              <a:latin typeface="Arial"/>
              <a:ea typeface="Arial"/>
              <a:cs typeface="Arial"/>
              <a:sym typeface="Arial"/>
            </a:endParaRPr>
          </a:p>
          <a:p>
            <a:pPr marL="457200" indent="-361950">
              <a:lnSpc>
                <a:spcPct val="150000"/>
              </a:lnSpc>
              <a:buSzPts val="2100"/>
              <a:buFont typeface="Arial"/>
              <a:buChar char="➢"/>
            </a:pPr>
            <a:r>
              <a:rPr lang="en-US" sz="2100" b="0" i="0" u="none" strike="noStrike" cap="none" dirty="0">
                <a:solidFill>
                  <a:srgbClr val="000000"/>
                </a:solidFill>
                <a:latin typeface="Arial"/>
                <a:ea typeface="Arial"/>
                <a:cs typeface="Arial"/>
                <a:sym typeface="Arial"/>
              </a:rPr>
              <a:t>If there is any mismatch in the credentials for logging in to</a:t>
            </a:r>
            <a:r>
              <a:rPr lang="en-US" sz="2100" dirty="0"/>
              <a:t> our</a:t>
            </a:r>
            <a:r>
              <a:rPr lang="en-US" sz="2100" b="0" i="0" u="none" strike="noStrike" cap="none" dirty="0">
                <a:solidFill>
                  <a:srgbClr val="000000"/>
                </a:solidFill>
                <a:latin typeface="Arial"/>
                <a:ea typeface="Arial"/>
                <a:cs typeface="Arial"/>
                <a:sym typeface="Arial"/>
              </a:rPr>
              <a:t> application,</a:t>
            </a:r>
            <a:endParaRPr sz="2100" b="0" i="0" u="none" strike="noStrike" cap="none" dirty="0">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100"/>
              <a:buFont typeface="Arial"/>
              <a:buNone/>
            </a:pPr>
            <a:r>
              <a:rPr lang="en-US" sz="2100" b="0" i="0" u="none" strike="noStrike" cap="none" dirty="0">
                <a:solidFill>
                  <a:srgbClr val="000000"/>
                </a:solidFill>
                <a:latin typeface="Arial"/>
                <a:ea typeface="Arial"/>
                <a:cs typeface="Arial"/>
                <a:sym typeface="Arial"/>
              </a:rPr>
              <a:t>the respective error messages will be displayed.</a:t>
            </a:r>
            <a:endParaRPr sz="2100" b="0" i="0" u="none" strike="noStrike" cap="none" dirty="0">
              <a:solidFill>
                <a:srgbClr val="000000"/>
              </a:solidFill>
              <a:latin typeface="Arial"/>
              <a:ea typeface="Arial"/>
              <a:cs typeface="Arial"/>
              <a:sym typeface="Arial"/>
            </a:endParaRPr>
          </a:p>
          <a:p>
            <a:pPr marL="457200" marR="0" lvl="0" indent="-361950" algn="l" rtl="0">
              <a:lnSpc>
                <a:spcPct val="150000"/>
              </a:lnSpc>
              <a:spcBef>
                <a:spcPts val="0"/>
              </a:spcBef>
              <a:spcAft>
                <a:spcPts val="0"/>
              </a:spcAft>
              <a:buClr>
                <a:srgbClr val="000000"/>
              </a:buClr>
              <a:buSzPts val="2100"/>
              <a:buFont typeface="Arial"/>
              <a:buChar char="➢"/>
            </a:pPr>
            <a:r>
              <a:rPr lang="en-US" sz="2100" b="0" i="0" u="none" strike="noStrike" cap="none" dirty="0">
                <a:solidFill>
                  <a:srgbClr val="000000"/>
                </a:solidFill>
                <a:latin typeface="Arial"/>
                <a:ea typeface="Arial"/>
                <a:cs typeface="Arial"/>
                <a:sym typeface="Arial"/>
              </a:rPr>
              <a:t>Ex: A bad example we often see is when an error message shows an error-code</a:t>
            </a:r>
            <a:endParaRPr sz="2100" b="0" i="0" u="none" strike="noStrike" cap="none" dirty="0">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100"/>
              <a:buFont typeface="Arial"/>
              <a:buNone/>
            </a:pPr>
            <a:r>
              <a:rPr lang="en-US" sz="2100" b="0" i="0" u="none" strike="noStrike" cap="none" dirty="0">
                <a:solidFill>
                  <a:srgbClr val="000000"/>
                </a:solidFill>
                <a:latin typeface="Arial"/>
                <a:ea typeface="Arial"/>
                <a:cs typeface="Arial"/>
                <a:sym typeface="Arial"/>
              </a:rPr>
              <a:t>instead of a human-readable and meaningful message.</a:t>
            </a:r>
            <a:endParaRPr sz="2100" b="0" i="0" u="none" strike="noStrike" cap="none" dirty="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p:nvPr/>
        </p:nvSpPr>
        <p:spPr>
          <a:xfrm>
            <a:off x="0" y="0"/>
            <a:ext cx="12192000" cy="6123300"/>
          </a:xfrm>
          <a:prstGeom prst="rect">
            <a:avLst/>
          </a:prstGeom>
          <a:noFill/>
          <a:ln>
            <a:noFill/>
          </a:ln>
        </p:spPr>
        <p:txBody>
          <a:bodyPr spcFirstLastPara="1" wrap="square" lIns="91425" tIns="91425" rIns="91425" bIns="91425" anchor="ctr" anchorCtr="0">
            <a:noAutofit/>
          </a:bodyPr>
          <a:lstStyle/>
          <a:p>
            <a:pPr algn="ctr">
              <a:buSzPts val="3600"/>
            </a:pPr>
            <a:r>
              <a:rPr lang="en-US" sz="3600" b="1" i="1" u="none" strike="noStrike" cap="none" dirty="0">
                <a:solidFill>
                  <a:srgbClr val="000000"/>
                </a:solidFill>
                <a:latin typeface="Verdana"/>
                <a:ea typeface="Verdana"/>
                <a:cs typeface="Verdana"/>
                <a:sym typeface="Verdana"/>
              </a:rPr>
              <a:t>4.</a:t>
            </a:r>
            <a:r>
              <a:rPr lang="en-US" sz="3600" b="1" i="1" dirty="0">
                <a:latin typeface="Verdana"/>
                <a:ea typeface="Verdana"/>
                <a:cs typeface="Verdana"/>
                <a:sym typeface="Verdana"/>
              </a:rPr>
              <a:t> </a:t>
            </a:r>
            <a:r>
              <a:rPr lang="en-US" sz="3600" b="1" i="1" u="none" strike="noStrike" cap="none" dirty="0">
                <a:solidFill>
                  <a:srgbClr val="000000"/>
                </a:solidFill>
                <a:latin typeface="Verdana"/>
                <a:ea typeface="Verdana"/>
                <a:cs typeface="Verdana"/>
                <a:sym typeface="Verdana"/>
              </a:rPr>
              <a:t> Design dialog to yield closure</a:t>
            </a:r>
            <a:endParaRPr sz="3600" b="1" i="1"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a:p>
            <a:pPr marL="457200" indent="-393700">
              <a:lnSpc>
                <a:spcPct val="150000"/>
              </a:lnSpc>
              <a:buSzPts val="2600"/>
              <a:buFont typeface="Arial"/>
              <a:buChar char="➢"/>
            </a:pPr>
            <a:r>
              <a:rPr lang="en-US" sz="2600" dirty="0"/>
              <a:t> </a:t>
            </a:r>
            <a:r>
              <a:rPr lang="en-US" sz="2600" b="0" i="0" u="none" strike="noStrike" cap="none" dirty="0">
                <a:solidFill>
                  <a:srgbClr val="000000"/>
                </a:solidFill>
                <a:latin typeface="Arial"/>
                <a:ea typeface="Arial"/>
                <a:cs typeface="Arial"/>
                <a:sym typeface="Arial"/>
              </a:rPr>
              <a:t>Sequences of actions should be organized into groups with a beginning, middle</a:t>
            </a:r>
            <a:r>
              <a:rPr lang="en-US" sz="2600" dirty="0"/>
              <a:t> </a:t>
            </a:r>
            <a:r>
              <a:rPr lang="en-US" sz="2600" b="0" i="0" u="none" strike="noStrike" cap="none" dirty="0">
                <a:solidFill>
                  <a:srgbClr val="000000"/>
                </a:solidFill>
                <a:latin typeface="Arial"/>
                <a:ea typeface="Arial"/>
                <a:cs typeface="Arial"/>
                <a:sym typeface="Arial"/>
              </a:rPr>
              <a:t>,and end. The informative feedback at the completion of a group of actions gives the operators the satisfaction of accomplishment, a sense of relief, the signal to drop contingency plans and options from their minds, and an indication that the way is clear to prepare for the next group of actions.</a:t>
            </a:r>
            <a:endParaRPr sz="2600" b="0" i="0" u="none" strike="noStrike" cap="none" dirty="0">
              <a:solidFill>
                <a:srgbClr val="000000"/>
              </a:solidFill>
              <a:latin typeface="Arial"/>
              <a:ea typeface="Arial"/>
              <a:cs typeface="Arial"/>
              <a:sym typeface="Arial"/>
            </a:endParaRPr>
          </a:p>
          <a:p>
            <a:pPr marL="457200" marR="0" lvl="0" indent="-393700" algn="l" rtl="0">
              <a:lnSpc>
                <a:spcPct val="150000"/>
              </a:lnSpc>
              <a:spcBef>
                <a:spcPts val="0"/>
              </a:spcBef>
              <a:spcAft>
                <a:spcPts val="0"/>
              </a:spcAft>
              <a:buClr>
                <a:srgbClr val="000000"/>
              </a:buClr>
              <a:buSzPts val="2600"/>
              <a:buFont typeface="Arial"/>
              <a:buChar char="➢"/>
            </a:pPr>
            <a:r>
              <a:rPr lang="en-US" sz="2600" b="0" i="0" u="none" strike="noStrike" cap="none" dirty="0">
                <a:solidFill>
                  <a:srgbClr val="000000"/>
                </a:solidFill>
                <a:latin typeface="Arial"/>
                <a:ea typeface="Arial"/>
                <a:cs typeface="Arial"/>
                <a:sym typeface="Arial"/>
              </a:rPr>
              <a:t>Respective dialogue boxes indicating custom made success or failure messages during credential/email confirmations are used</a:t>
            </a:r>
            <a:endParaRPr sz="2600" b="0" i="0" u="none" strike="noStrike" cap="none" dirty="0">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4"/>
          <p:cNvSpPr txBox="1"/>
          <p:nvPr/>
        </p:nvSpPr>
        <p:spPr>
          <a:xfrm>
            <a:off x="0" y="489850"/>
            <a:ext cx="12192000" cy="3947204"/>
          </a:xfrm>
          <a:prstGeom prst="rect">
            <a:avLst/>
          </a:prstGeom>
          <a:noFill/>
          <a:ln>
            <a:noFill/>
          </a:ln>
        </p:spPr>
        <p:txBody>
          <a:bodyPr spcFirstLastPara="1" wrap="square" lIns="91425" tIns="91425" rIns="91425" bIns="91425" anchor="t" anchorCtr="0">
            <a:spAutoFit/>
          </a:bodyPr>
          <a:lstStyle/>
          <a:p>
            <a:pPr algn="ctr">
              <a:buSzPts val="3600"/>
            </a:pPr>
            <a:r>
              <a:rPr lang="en-US" sz="3600" b="1" i="1" u="none" strike="noStrike" cap="none" dirty="0">
                <a:solidFill>
                  <a:srgbClr val="000000"/>
                </a:solidFill>
                <a:latin typeface="Verdana"/>
                <a:ea typeface="Verdana"/>
                <a:cs typeface="Verdana"/>
                <a:sym typeface="Verdana"/>
              </a:rPr>
              <a:t>5.</a:t>
            </a:r>
            <a:r>
              <a:rPr lang="en-US" sz="3600" b="1" i="1" dirty="0">
                <a:latin typeface="Verdana"/>
                <a:ea typeface="Verdana"/>
                <a:cs typeface="Verdana"/>
                <a:sym typeface="Verdana"/>
              </a:rPr>
              <a:t> </a:t>
            </a:r>
            <a:r>
              <a:rPr lang="en-US" sz="3600" b="1" i="1" u="none" strike="noStrike" cap="none" dirty="0">
                <a:solidFill>
                  <a:srgbClr val="000000"/>
                </a:solidFill>
                <a:latin typeface="Verdana"/>
                <a:ea typeface="Verdana"/>
                <a:cs typeface="Verdana"/>
                <a:sym typeface="Verdana"/>
              </a:rPr>
              <a:t> Offer simple error handling</a:t>
            </a:r>
            <a:endParaRPr sz="3600" b="1" i="1" u="none" strike="noStrike" cap="none" dirty="0">
              <a:solidFill>
                <a:srgbClr val="000000"/>
              </a:solidFill>
              <a:latin typeface="Verdana"/>
              <a:ea typeface="Verdana"/>
              <a:cs typeface="Verdana"/>
              <a:sym typeface="Verdana"/>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Arial"/>
              <a:ea typeface="Arial"/>
              <a:cs typeface="Arial"/>
              <a:sym typeface="Arial"/>
            </a:endParaRPr>
          </a:p>
          <a:p>
            <a:pPr marL="457200" marR="0" lvl="0" indent="-387350" algn="l" rtl="0">
              <a:lnSpc>
                <a:spcPct val="150000"/>
              </a:lnSpc>
              <a:spcBef>
                <a:spcPts val="0"/>
              </a:spcBef>
              <a:spcAft>
                <a:spcPts val="0"/>
              </a:spcAft>
              <a:buClr>
                <a:srgbClr val="000000"/>
              </a:buClr>
              <a:buSzPts val="2500"/>
              <a:buFont typeface="Arial"/>
              <a:buChar char="➢"/>
            </a:pPr>
            <a:r>
              <a:rPr lang="en-US" sz="2500" b="0" i="0" u="none" strike="noStrike" cap="none" dirty="0">
                <a:solidFill>
                  <a:srgbClr val="000000"/>
                </a:solidFill>
                <a:latin typeface="Arial"/>
                <a:ea typeface="Arial"/>
                <a:cs typeface="Arial"/>
                <a:sym typeface="Arial"/>
              </a:rPr>
              <a:t>Design the system in such a way that the user cannot make a serious error.</a:t>
            </a:r>
            <a:endParaRPr sz="2500" b="0" i="0" u="none" strike="noStrike" cap="none" dirty="0">
              <a:solidFill>
                <a:srgbClr val="000000"/>
              </a:solidFill>
              <a:latin typeface="Arial"/>
              <a:ea typeface="Arial"/>
              <a:cs typeface="Arial"/>
              <a:sym typeface="Arial"/>
            </a:endParaRPr>
          </a:p>
          <a:p>
            <a:pPr marL="457200" marR="0" lvl="0" indent="-387350" algn="l" rtl="0">
              <a:lnSpc>
                <a:spcPct val="150000"/>
              </a:lnSpc>
              <a:spcBef>
                <a:spcPts val="0"/>
              </a:spcBef>
              <a:spcAft>
                <a:spcPts val="0"/>
              </a:spcAft>
              <a:buClr>
                <a:srgbClr val="000000"/>
              </a:buClr>
              <a:buSzPts val="2500"/>
              <a:buFont typeface="Arial"/>
              <a:buChar char="➢"/>
            </a:pPr>
            <a:r>
              <a:rPr lang="en-US" sz="2500" b="0" i="0" u="none" strike="noStrike" cap="none" dirty="0">
                <a:solidFill>
                  <a:srgbClr val="000000"/>
                </a:solidFill>
                <a:latin typeface="Arial"/>
                <a:ea typeface="Arial"/>
                <a:cs typeface="Arial"/>
                <a:sym typeface="Arial"/>
              </a:rPr>
              <a:t>If an error is made, the system should be able to detect it and offer simple,</a:t>
            </a:r>
            <a:endParaRPr sz="2500" b="0" i="0" u="none" strike="noStrike" cap="none" dirty="0">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500"/>
              <a:buFont typeface="Arial"/>
              <a:buNone/>
            </a:pPr>
            <a:r>
              <a:rPr lang="en-US" sz="2500" b="0" i="0" u="none" strike="noStrike" cap="none" dirty="0">
                <a:solidFill>
                  <a:srgbClr val="000000"/>
                </a:solidFill>
                <a:latin typeface="Arial"/>
                <a:ea typeface="Arial"/>
                <a:cs typeface="Arial"/>
                <a:sym typeface="Arial"/>
              </a:rPr>
              <a:t>comprehensible mechanisms for handling the error.</a:t>
            </a:r>
            <a:endParaRPr sz="2500" dirty="0"/>
          </a:p>
          <a:p>
            <a:pPr marL="457200">
              <a:lnSpc>
                <a:spcPct val="150000"/>
              </a:lnSpc>
              <a:buSzPts val="2500"/>
            </a:pPr>
            <a:r>
              <a:rPr lang="en-US" sz="2500" dirty="0"/>
              <a:t>If the user submits answers without checking at-least three options of symptoms out of all the options then the user is notified to do so.</a:t>
            </a:r>
            <a:endParaRPr sz="2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5"/>
          <p:cNvSpPr txBox="1"/>
          <p:nvPr/>
        </p:nvSpPr>
        <p:spPr>
          <a:xfrm>
            <a:off x="65400" y="396750"/>
            <a:ext cx="12126600" cy="4332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1" u="none" strike="noStrike" cap="none">
                <a:solidFill>
                  <a:srgbClr val="000000"/>
                </a:solidFill>
                <a:latin typeface="Verdana"/>
                <a:ea typeface="Verdana"/>
                <a:cs typeface="Verdana"/>
                <a:sym typeface="Verdana"/>
              </a:rPr>
              <a:t>6.  Permit easy reversal of actions</a:t>
            </a:r>
            <a:endParaRPr sz="3600" b="1" i="1"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Arial"/>
              <a:ea typeface="Arial"/>
              <a:cs typeface="Arial"/>
              <a:sym typeface="Arial"/>
            </a:endParaRPr>
          </a:p>
          <a:p>
            <a:pPr marL="457200" marR="0" lvl="0" indent="-387350" algn="l" rtl="0">
              <a:lnSpc>
                <a:spcPct val="150000"/>
              </a:lnSpc>
              <a:spcBef>
                <a:spcPts val="0"/>
              </a:spcBef>
              <a:spcAft>
                <a:spcPts val="0"/>
              </a:spcAft>
              <a:buClr>
                <a:srgbClr val="000000"/>
              </a:buClr>
              <a:buSzPts val="2500"/>
              <a:buFont typeface="Arial"/>
              <a:buChar char="➢"/>
            </a:pPr>
            <a:r>
              <a:rPr lang="en-US" sz="2500" b="0" i="0" u="none" strike="noStrike" cap="none">
                <a:solidFill>
                  <a:srgbClr val="000000"/>
                </a:solidFill>
                <a:latin typeface="Arial"/>
                <a:ea typeface="Arial"/>
                <a:cs typeface="Arial"/>
                <a:sym typeface="Arial"/>
              </a:rPr>
              <a:t> This feature relieves anxiety, since the user knows that errors can be undone; it</a:t>
            </a:r>
            <a:endParaRPr sz="2500" b="0" i="0" u="none" strike="noStrike" cap="none">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thus encourages exploration of unfamiliar options.</a:t>
            </a:r>
            <a:endParaRPr sz="2500" b="0" i="0" u="none" strike="noStrike" cap="none">
              <a:solidFill>
                <a:srgbClr val="000000"/>
              </a:solidFill>
              <a:latin typeface="Arial"/>
              <a:ea typeface="Arial"/>
              <a:cs typeface="Arial"/>
              <a:sym typeface="Arial"/>
            </a:endParaRPr>
          </a:p>
          <a:p>
            <a:pPr marL="457200" marR="0" lvl="0" indent="-387350" algn="l" rtl="0">
              <a:lnSpc>
                <a:spcPct val="150000"/>
              </a:lnSpc>
              <a:spcBef>
                <a:spcPts val="0"/>
              </a:spcBef>
              <a:spcAft>
                <a:spcPts val="0"/>
              </a:spcAft>
              <a:buClr>
                <a:srgbClr val="000000"/>
              </a:buClr>
              <a:buSzPts val="2500"/>
              <a:buFont typeface="Arial"/>
              <a:buChar char="➢"/>
            </a:pPr>
            <a:r>
              <a:rPr lang="en-US" sz="2500" b="0" i="0" u="none" strike="noStrike" cap="none">
                <a:solidFill>
                  <a:srgbClr val="000000"/>
                </a:solidFill>
                <a:latin typeface="Arial"/>
                <a:ea typeface="Arial"/>
                <a:cs typeface="Arial"/>
                <a:sym typeface="Arial"/>
              </a:rPr>
              <a:t> The units of reversibility may be a single action, a data entry, or a complete</a:t>
            </a:r>
            <a:endParaRPr sz="2500" b="0" i="0" u="none" strike="noStrike" cap="none">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group of actions.</a:t>
            </a:r>
            <a:endParaRPr sz="2500" b="0" i="0" u="none" strike="noStrike" cap="none">
              <a:solidFill>
                <a:srgbClr val="000000"/>
              </a:solidFill>
              <a:latin typeface="Arial"/>
              <a:ea typeface="Arial"/>
              <a:cs typeface="Arial"/>
              <a:sym typeface="Arial"/>
            </a:endParaRPr>
          </a:p>
          <a:p>
            <a:pPr marL="457200" marR="0" lvl="0" indent="-387350" algn="l" rtl="0">
              <a:lnSpc>
                <a:spcPct val="150000"/>
              </a:lnSpc>
              <a:spcBef>
                <a:spcPts val="0"/>
              </a:spcBef>
              <a:spcAft>
                <a:spcPts val="0"/>
              </a:spcAft>
              <a:buSzPts val="2500"/>
              <a:buChar char="➢"/>
            </a:pPr>
            <a:r>
              <a:rPr lang="en-US" sz="2500"/>
              <a:t>Users can toggle between previous and next questions so that there is no anxiety while answering the questions.</a:t>
            </a:r>
            <a:endParaRPr sz="25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6"/>
          <p:cNvSpPr txBox="1"/>
          <p:nvPr/>
        </p:nvSpPr>
        <p:spPr>
          <a:xfrm>
            <a:off x="0" y="390556"/>
            <a:ext cx="12192000" cy="5718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1" u="none" strike="noStrike" cap="none">
                <a:solidFill>
                  <a:srgbClr val="000000"/>
                </a:solidFill>
                <a:latin typeface="Verdana"/>
                <a:ea typeface="Verdana"/>
                <a:cs typeface="Verdana"/>
                <a:sym typeface="Verdana"/>
              </a:rPr>
              <a:t>7.  Support internal locus of control</a:t>
            </a:r>
            <a:endParaRPr sz="3600" b="1" i="1" u="none" strike="noStrike" cap="none">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3600"/>
              <a:buFont typeface="Arial"/>
              <a:buNone/>
            </a:pPr>
            <a:endParaRPr sz="3600" b="1" i="1" u="none" strike="noStrike" cap="none">
              <a:solidFill>
                <a:srgbClr val="000000"/>
              </a:solidFill>
              <a:latin typeface="Verdana"/>
              <a:ea typeface="Verdana"/>
              <a:cs typeface="Verdana"/>
              <a:sym typeface="Verdana"/>
            </a:endParaRPr>
          </a:p>
          <a:p>
            <a:pPr marL="457200" marR="0" lvl="0" indent="-387350" algn="l" rtl="0">
              <a:lnSpc>
                <a:spcPct val="150000"/>
              </a:lnSpc>
              <a:spcBef>
                <a:spcPts val="0"/>
              </a:spcBef>
              <a:spcAft>
                <a:spcPts val="0"/>
              </a:spcAft>
              <a:buClr>
                <a:srgbClr val="000000"/>
              </a:buClr>
              <a:buSzPts val="2500"/>
              <a:buFont typeface="Arial"/>
              <a:buChar char="➢"/>
            </a:pPr>
            <a:r>
              <a:rPr lang="en-US" sz="2500" b="0" i="0" u="none" strike="noStrike" cap="none">
                <a:solidFill>
                  <a:srgbClr val="000000"/>
                </a:solidFill>
                <a:latin typeface="Arial"/>
                <a:ea typeface="Arial"/>
                <a:cs typeface="Arial"/>
                <a:sym typeface="Arial"/>
              </a:rPr>
              <a:t> Experienced operators strongly desire the sense that they are in charge of the</a:t>
            </a:r>
            <a:endParaRPr sz="2500" b="0" i="0" u="none" strike="noStrike" cap="none">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system and that the system responds to their actions.</a:t>
            </a:r>
            <a:endParaRPr sz="2500" b="0" i="0" u="none" strike="noStrike" cap="none">
              <a:solidFill>
                <a:srgbClr val="000000"/>
              </a:solidFill>
              <a:latin typeface="Arial"/>
              <a:ea typeface="Arial"/>
              <a:cs typeface="Arial"/>
              <a:sym typeface="Arial"/>
            </a:endParaRPr>
          </a:p>
          <a:p>
            <a:pPr marL="457200" marR="0" lvl="0" indent="-387350" algn="l" rtl="0">
              <a:lnSpc>
                <a:spcPct val="150000"/>
              </a:lnSpc>
              <a:spcBef>
                <a:spcPts val="0"/>
              </a:spcBef>
              <a:spcAft>
                <a:spcPts val="0"/>
              </a:spcAft>
              <a:buClr>
                <a:srgbClr val="000000"/>
              </a:buClr>
              <a:buSzPts val="2500"/>
              <a:buFont typeface="Arial"/>
              <a:buChar char="➢"/>
            </a:pPr>
            <a:r>
              <a:rPr lang="en-US" sz="2500" b="0" i="0" u="none" strike="noStrike" cap="none">
                <a:solidFill>
                  <a:srgbClr val="000000"/>
                </a:solidFill>
                <a:latin typeface="Arial"/>
                <a:ea typeface="Arial"/>
                <a:cs typeface="Arial"/>
                <a:sym typeface="Arial"/>
              </a:rPr>
              <a:t> Design the system to make users the initiators of actions rather than the</a:t>
            </a:r>
            <a:endParaRPr sz="2500" b="0" i="0" u="none" strike="noStrike" cap="none">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responders.</a:t>
            </a:r>
            <a:endParaRPr sz="2500" b="0" i="0" u="none" strike="noStrike" cap="none">
              <a:solidFill>
                <a:srgbClr val="000000"/>
              </a:solidFill>
              <a:latin typeface="Arial"/>
              <a:ea typeface="Arial"/>
              <a:cs typeface="Arial"/>
              <a:sym typeface="Arial"/>
            </a:endParaRPr>
          </a:p>
          <a:p>
            <a:pPr marL="457200" marR="0" lvl="0" indent="-387350" algn="l" rtl="0">
              <a:lnSpc>
                <a:spcPct val="150000"/>
              </a:lnSpc>
              <a:spcBef>
                <a:spcPts val="0"/>
              </a:spcBef>
              <a:spcAft>
                <a:spcPts val="0"/>
              </a:spcAft>
              <a:buClr>
                <a:srgbClr val="000000"/>
              </a:buClr>
              <a:buSzPts val="2500"/>
              <a:buFont typeface="Arial"/>
              <a:buChar char="➢"/>
            </a:pPr>
            <a:r>
              <a:rPr lang="en-US" sz="2500" b="0" i="0" u="none" strike="noStrike" cap="none">
                <a:solidFill>
                  <a:srgbClr val="000000"/>
                </a:solidFill>
                <a:latin typeface="Arial"/>
                <a:ea typeface="Arial"/>
                <a:cs typeface="Arial"/>
                <a:sym typeface="Arial"/>
              </a:rPr>
              <a:t> Users will be in full control of the application, because only when they provide</a:t>
            </a:r>
            <a:endParaRPr sz="2500" b="0" i="0" u="none" strike="noStrike" cap="none">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their credentials they will be able to access the application.</a:t>
            </a:r>
            <a:endParaRPr sz="2500" b="0" i="0" u="none" strike="noStrike" cap="none">
              <a:solidFill>
                <a:srgbClr val="000000"/>
              </a:solidFill>
              <a:latin typeface="Arial"/>
              <a:ea typeface="Arial"/>
              <a:cs typeface="Arial"/>
              <a:sym typeface="Arial"/>
            </a:endParaRPr>
          </a:p>
          <a:p>
            <a:pPr marL="457200" marR="0" lvl="0" indent="-387350" algn="l" rtl="0">
              <a:lnSpc>
                <a:spcPct val="150000"/>
              </a:lnSpc>
              <a:spcBef>
                <a:spcPts val="0"/>
              </a:spcBef>
              <a:spcAft>
                <a:spcPts val="0"/>
              </a:spcAft>
              <a:buSzPts val="2500"/>
              <a:buChar char="➢"/>
            </a:pPr>
            <a:r>
              <a:rPr lang="en-US" sz="2500"/>
              <a:t>Users will be answering and can change answers any number of times until they do their final submit.</a:t>
            </a:r>
            <a:endParaRPr sz="25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p:nvPr/>
        </p:nvSpPr>
        <p:spPr>
          <a:xfrm>
            <a:off x="0" y="53232"/>
            <a:ext cx="12192000" cy="6278612"/>
          </a:xfrm>
          <a:prstGeom prst="rect">
            <a:avLst/>
          </a:prstGeom>
          <a:noFill/>
          <a:ln>
            <a:noFill/>
          </a:ln>
        </p:spPr>
        <p:txBody>
          <a:bodyPr spcFirstLastPara="1" wrap="square" lIns="91425" tIns="91425" rIns="91425" bIns="91425" anchor="t" anchorCtr="0">
            <a:spAutoFit/>
          </a:bodyPr>
          <a:lstStyle/>
          <a:p>
            <a:pPr algn="ctr">
              <a:buSzPts val="3600"/>
            </a:pPr>
            <a:r>
              <a:rPr lang="en-US" sz="3600" b="1" i="1" u="none" strike="noStrike" cap="none" dirty="0">
                <a:solidFill>
                  <a:srgbClr val="000000"/>
                </a:solidFill>
                <a:latin typeface="Verdana"/>
                <a:ea typeface="Verdana"/>
                <a:cs typeface="Verdana"/>
                <a:sym typeface="Verdana"/>
              </a:rPr>
              <a:t>8.</a:t>
            </a:r>
            <a:r>
              <a:rPr lang="en-US" sz="3600" b="1" i="1" dirty="0">
                <a:latin typeface="Verdana"/>
                <a:ea typeface="Verdana"/>
                <a:cs typeface="Verdana"/>
                <a:sym typeface="Verdana"/>
              </a:rPr>
              <a:t> </a:t>
            </a:r>
            <a:r>
              <a:rPr lang="en-US" sz="3600" b="1" i="1" u="none" strike="noStrike" cap="none" dirty="0">
                <a:solidFill>
                  <a:srgbClr val="000000"/>
                </a:solidFill>
                <a:latin typeface="Verdana"/>
                <a:ea typeface="Verdana"/>
                <a:cs typeface="Verdana"/>
                <a:sym typeface="Verdana"/>
              </a:rPr>
              <a:t> Reduce short-term memory load</a:t>
            </a:r>
            <a:endParaRPr sz="3600" b="1" i="1" u="none" strike="noStrike" cap="none" dirty="0">
              <a:solidFill>
                <a:srgbClr val="000000"/>
              </a:solidFill>
              <a:latin typeface="Verdana"/>
              <a:ea typeface="Verdana"/>
              <a:cs typeface="Verdana"/>
              <a:sym typeface="Verdana"/>
            </a:endParaRPr>
          </a:p>
          <a:p>
            <a:pPr marL="457200" marR="0" lvl="0" indent="0" algn="l" rtl="0">
              <a:lnSpc>
                <a:spcPct val="15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457200" indent="-381000">
              <a:lnSpc>
                <a:spcPct val="150000"/>
              </a:lnSpc>
              <a:buSzPts val="2400"/>
              <a:buFont typeface="Arial"/>
              <a:buChar char="➢"/>
            </a:pPr>
            <a:r>
              <a:rPr lang="en-US" sz="2400" dirty="0"/>
              <a:t> </a:t>
            </a:r>
            <a:r>
              <a:rPr lang="en-US" sz="2400" b="0" i="0" u="none" strike="noStrike" cap="none" dirty="0">
                <a:solidFill>
                  <a:srgbClr val="000000"/>
                </a:solidFill>
                <a:latin typeface="Arial"/>
                <a:ea typeface="Arial"/>
                <a:cs typeface="Arial"/>
                <a:sym typeface="Arial"/>
              </a:rPr>
              <a:t>The limitation of human information processing in short-term memory requires that</a:t>
            </a:r>
            <a:endParaRPr sz="2400" b="0" i="0" u="none" strike="noStrike" cap="none" dirty="0">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displays be kept simple, multiple page displays be consolidated, window-motion</a:t>
            </a:r>
            <a:endParaRPr sz="2400" b="0" i="0" u="none" strike="noStrike" cap="none" dirty="0">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frequency be reduced, and sufficient training time be allotted for codes, mnemonics,</a:t>
            </a:r>
            <a:endParaRPr sz="2400" b="0" i="0" u="none" strike="noStrike" cap="none" dirty="0">
              <a:solidFill>
                <a:srgbClr val="000000"/>
              </a:solidFill>
              <a:latin typeface="Arial"/>
              <a:ea typeface="Arial"/>
              <a:cs typeface="Arial"/>
              <a:sym typeface="Arial"/>
            </a:endParaRPr>
          </a:p>
          <a:p>
            <a:pPr marL="457200" marR="0" lvl="0" indent="0" algn="l" rtl="0">
              <a:lnSpc>
                <a:spcPct val="15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and sequences of actions.</a:t>
            </a:r>
            <a:endParaRPr sz="2400" b="0" i="0" u="none" strike="noStrike" cap="none" dirty="0">
              <a:solidFill>
                <a:srgbClr val="000000"/>
              </a:solidFill>
              <a:latin typeface="Arial"/>
              <a:ea typeface="Arial"/>
              <a:cs typeface="Arial"/>
              <a:sym typeface="Arial"/>
            </a:endParaRPr>
          </a:p>
          <a:p>
            <a:pPr marL="457200" indent="-381000">
              <a:lnSpc>
                <a:spcPct val="150000"/>
              </a:lnSpc>
              <a:buSzPts val="2400"/>
              <a:buFont typeface="Arial"/>
              <a:buChar char="➢"/>
            </a:pPr>
            <a:r>
              <a:rPr lang="en-US" sz="2400" dirty="0"/>
              <a:t> As the application is built using minimal graphics and same color theme it is simple and user friendly in nature and takes only username and password for authenticating user, user need not to put any other extra efforts either to access the application or to answer the questions.</a:t>
            </a:r>
            <a:endParaRPr sz="2400" dirty="0"/>
          </a:p>
          <a:p>
            <a:pPr marL="457200" marR="0" lvl="0" indent="-381000" algn="l" rtl="0">
              <a:lnSpc>
                <a:spcPct val="150000"/>
              </a:lnSpc>
              <a:spcBef>
                <a:spcPts val="0"/>
              </a:spcBef>
              <a:spcAft>
                <a:spcPts val="0"/>
              </a:spcAft>
              <a:buSzPts val="2400"/>
              <a:buChar char="➢"/>
            </a:pPr>
            <a:r>
              <a:rPr lang="en-US" sz="2400" dirty="0"/>
              <a:t>User can toggle between questions so user need not remember previous questions.</a:t>
            </a:r>
            <a:endParaRPr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p51" descr="A close up of a logo&#10;&#10;Description automatically generated"/>
          <p:cNvPicPr preferRelativeResize="0"/>
          <p:nvPr/>
        </p:nvPicPr>
        <p:blipFill rotWithShape="1">
          <a:blip r:embed="rId3">
            <a:alphaModFix/>
          </a:blip>
          <a:srcRect/>
          <a:stretch/>
        </p:blipFill>
        <p:spPr>
          <a:xfrm>
            <a:off x="3694670" y="1182130"/>
            <a:ext cx="4328983" cy="4318686"/>
          </a:xfrm>
          <a:prstGeom prst="rect">
            <a:avLst/>
          </a:prstGeom>
          <a:noFill/>
          <a:ln>
            <a:noFill/>
          </a:ln>
        </p:spPr>
      </p:pic>
      <p:sp>
        <p:nvSpPr>
          <p:cNvPr id="512" name="Google Shape;512;p51"/>
          <p:cNvSpPr/>
          <p:nvPr/>
        </p:nvSpPr>
        <p:spPr>
          <a:xfrm>
            <a:off x="592853" y="395037"/>
            <a:ext cx="912394" cy="912394"/>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13" name="Google Shape;513;p51"/>
          <p:cNvSpPr/>
          <p:nvPr/>
        </p:nvSpPr>
        <p:spPr>
          <a:xfrm>
            <a:off x="592853" y="1628273"/>
            <a:ext cx="912394" cy="912394"/>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14" name="Google Shape;514;p51"/>
          <p:cNvSpPr/>
          <p:nvPr/>
        </p:nvSpPr>
        <p:spPr>
          <a:xfrm>
            <a:off x="592852" y="2881563"/>
            <a:ext cx="912394" cy="912394"/>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15" name="Google Shape;515;p51"/>
          <p:cNvSpPr/>
          <p:nvPr/>
        </p:nvSpPr>
        <p:spPr>
          <a:xfrm>
            <a:off x="592853" y="4164931"/>
            <a:ext cx="912394" cy="912394"/>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16" name="Google Shape;516;p51"/>
          <p:cNvSpPr/>
          <p:nvPr/>
        </p:nvSpPr>
        <p:spPr>
          <a:xfrm>
            <a:off x="592852" y="5478378"/>
            <a:ext cx="912394" cy="912394"/>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17" name="Google Shape;517;p51"/>
          <p:cNvSpPr/>
          <p:nvPr/>
        </p:nvSpPr>
        <p:spPr>
          <a:xfrm>
            <a:off x="10669300" y="485273"/>
            <a:ext cx="912394" cy="912394"/>
          </a:xfrm>
          <a:prstGeom prst="rect">
            <a:avLst/>
          </a:prstGeom>
          <a:solidFill>
            <a:schemeClr val="dk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18" name="Google Shape;518;p51"/>
          <p:cNvSpPr/>
          <p:nvPr/>
        </p:nvSpPr>
        <p:spPr>
          <a:xfrm>
            <a:off x="10669300" y="1718510"/>
            <a:ext cx="912394" cy="912394"/>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19" name="Google Shape;519;p51"/>
          <p:cNvSpPr/>
          <p:nvPr/>
        </p:nvSpPr>
        <p:spPr>
          <a:xfrm>
            <a:off x="10669299" y="5568615"/>
            <a:ext cx="912394" cy="912394"/>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20" name="Google Shape;520;p51"/>
          <p:cNvSpPr/>
          <p:nvPr/>
        </p:nvSpPr>
        <p:spPr>
          <a:xfrm>
            <a:off x="10669300" y="4255168"/>
            <a:ext cx="912394" cy="912394"/>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21" name="Google Shape;521;p51"/>
          <p:cNvSpPr/>
          <p:nvPr/>
        </p:nvSpPr>
        <p:spPr>
          <a:xfrm>
            <a:off x="10669299" y="2971800"/>
            <a:ext cx="912394" cy="912394"/>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22" name="Google Shape;522;p51"/>
          <p:cNvSpPr/>
          <p:nvPr/>
        </p:nvSpPr>
        <p:spPr>
          <a:xfrm>
            <a:off x="1618045" y="397544"/>
            <a:ext cx="60158" cy="5995736"/>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23" name="Google Shape;523;p51"/>
          <p:cNvSpPr/>
          <p:nvPr/>
        </p:nvSpPr>
        <p:spPr>
          <a:xfrm>
            <a:off x="404859" y="387517"/>
            <a:ext cx="60158" cy="5995736"/>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24" name="Google Shape;524;p51"/>
          <p:cNvSpPr/>
          <p:nvPr/>
        </p:nvSpPr>
        <p:spPr>
          <a:xfrm>
            <a:off x="10493036" y="487780"/>
            <a:ext cx="60158" cy="5995736"/>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525" name="Google Shape;525;p51"/>
          <p:cNvSpPr/>
          <p:nvPr/>
        </p:nvSpPr>
        <p:spPr>
          <a:xfrm>
            <a:off x="11684466" y="487781"/>
            <a:ext cx="60158" cy="5995736"/>
          </a:xfrm>
          <a:prstGeom prst="rect">
            <a:avLst/>
          </a:prstGeom>
          <a:solidFill>
            <a:srgbClr val="262626"/>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4" descr="A close up of text on a white background&#10;&#10;Description automatically generated"/>
          <p:cNvPicPr preferRelativeResize="0"/>
          <p:nvPr/>
        </p:nvPicPr>
        <p:blipFill rotWithShape="1">
          <a:blip r:embed="rId3">
            <a:alphaModFix/>
          </a:blip>
          <a:srcRect/>
          <a:stretch/>
        </p:blipFill>
        <p:spPr>
          <a:xfrm>
            <a:off x="606725" y="1013576"/>
            <a:ext cx="5489275" cy="3782963"/>
          </a:xfrm>
          <a:prstGeom prst="rect">
            <a:avLst/>
          </a:prstGeom>
          <a:noFill/>
          <a:ln>
            <a:noFill/>
          </a:ln>
        </p:spPr>
      </p:pic>
      <p:sp>
        <p:nvSpPr>
          <p:cNvPr id="122" name="Google Shape;122;p4"/>
          <p:cNvSpPr txBox="1"/>
          <p:nvPr/>
        </p:nvSpPr>
        <p:spPr>
          <a:xfrm>
            <a:off x="7750863" y="905252"/>
            <a:ext cx="2455653" cy="1200329"/>
          </a:xfrm>
          <a:prstGeom prst="rect">
            <a:avLst/>
          </a:prstGeom>
          <a:solidFill>
            <a:srgbClr val="CCC5BC"/>
          </a:solidFill>
          <a:ln w="158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Urban Poor often ignore serious symptoms, taking them lightly.</a:t>
            </a:r>
            <a:endParaRPr sz="1400" b="0" i="0" u="none" strike="noStrike" cap="none">
              <a:solidFill>
                <a:srgbClr val="000000"/>
              </a:solidFill>
              <a:latin typeface="Arial"/>
              <a:ea typeface="Arial"/>
              <a:cs typeface="Arial"/>
              <a:sym typeface="Arial"/>
            </a:endParaRPr>
          </a:p>
        </p:txBody>
      </p:sp>
      <p:sp>
        <p:nvSpPr>
          <p:cNvPr id="123" name="Google Shape;123;p4"/>
          <p:cNvSpPr txBox="1"/>
          <p:nvPr/>
        </p:nvSpPr>
        <p:spPr>
          <a:xfrm>
            <a:off x="7630765" y="2949834"/>
            <a:ext cx="2695851" cy="1477328"/>
          </a:xfrm>
          <a:prstGeom prst="rect">
            <a:avLst/>
          </a:prstGeom>
          <a:solidFill>
            <a:srgbClr val="CCC5BC"/>
          </a:solidFill>
          <a:ln w="158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Peer or Family pressure, discourages them from consulting doctors, leading to serious repercussions.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gd2c6cf2a9c_0_6"/>
          <p:cNvSpPr txBox="1">
            <a:spLocks noGrp="1"/>
          </p:cNvSpPr>
          <p:nvPr>
            <p:ph type="ctrTitle"/>
          </p:nvPr>
        </p:nvSpPr>
        <p:spPr>
          <a:xfrm>
            <a:off x="2914349" y="1782698"/>
            <a:ext cx="4975500" cy="1646400"/>
          </a:xfrm>
          <a:prstGeom prst="rect">
            <a:avLst/>
          </a:prstGeom>
          <a:noFill/>
          <a:ln>
            <a:noFill/>
          </a:ln>
        </p:spPr>
        <p:txBody>
          <a:bodyPr spcFirstLastPara="1" wrap="square" lIns="91425" tIns="45700" rIns="91425" bIns="0" anchor="b" anchorCtr="0">
            <a:normAutofit fontScale="90000"/>
          </a:bodyPr>
          <a:lstStyle/>
          <a:p>
            <a:pPr marL="0" lvl="0" indent="0" algn="l" rtl="0">
              <a:lnSpc>
                <a:spcPct val="90000"/>
              </a:lnSpc>
              <a:spcBef>
                <a:spcPts val="0"/>
              </a:spcBef>
              <a:spcAft>
                <a:spcPts val="0"/>
              </a:spcAft>
              <a:buClr>
                <a:schemeClr val="dk1"/>
              </a:buClr>
              <a:buSzPct val="100000"/>
              <a:buFont typeface="Gill Sans"/>
              <a:buNone/>
            </a:pPr>
            <a:r>
              <a:rPr lang="en-US"/>
              <a:t>DESIGN APPROACH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45"/>
        <p:cNvGrpSpPr/>
        <p:nvPr/>
      </p:nvGrpSpPr>
      <p:grpSpPr>
        <a:xfrm>
          <a:off x="0" y="0"/>
          <a:ext cx="0" cy="0"/>
          <a:chOff x="0" y="0"/>
          <a:chExt cx="0" cy="0"/>
        </a:xfrm>
      </p:grpSpPr>
      <p:sp>
        <p:nvSpPr>
          <p:cNvPr id="346" name="Google Shape;346;p39"/>
          <p:cNvSpPr/>
          <p:nvPr/>
        </p:nvSpPr>
        <p:spPr>
          <a:xfrm>
            <a:off x="389466" y="3903133"/>
            <a:ext cx="4929900" cy="2856000"/>
          </a:xfrm>
          <a:prstGeom prst="rect">
            <a:avLst/>
          </a:prstGeom>
          <a:solidFill>
            <a:schemeClr val="accent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47" name="Google Shape;347;p39"/>
          <p:cNvSpPr txBox="1">
            <a:spLocks noGrp="1"/>
          </p:cNvSpPr>
          <p:nvPr>
            <p:ph type="body" idx="4294967295"/>
          </p:nvPr>
        </p:nvSpPr>
        <p:spPr>
          <a:xfrm>
            <a:off x="5616125" y="425750"/>
            <a:ext cx="5982600" cy="62199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500"/>
              <a:buNone/>
            </a:pPr>
            <a:endParaRPr sz="1500">
              <a:latin typeface="Garamond"/>
              <a:ea typeface="Garamond"/>
              <a:cs typeface="Garamond"/>
              <a:sym typeface="Garamond"/>
            </a:endParaRPr>
          </a:p>
          <a:p>
            <a:pPr marL="228600" lvl="0" indent="-250063" algn="l" rtl="0">
              <a:lnSpc>
                <a:spcPct val="120000"/>
              </a:lnSpc>
              <a:spcBef>
                <a:spcPts val="1000"/>
              </a:spcBef>
              <a:spcAft>
                <a:spcPts val="0"/>
              </a:spcAft>
              <a:buSzPts val="1500"/>
              <a:buChar char="•"/>
            </a:pPr>
            <a:r>
              <a:rPr lang="en-US" sz="1500" b="1">
                <a:latin typeface="Garamond"/>
                <a:ea typeface="Garamond"/>
                <a:cs typeface="Garamond"/>
                <a:sym typeface="Garamond"/>
              </a:rPr>
              <a:t>Menu Driven System</a:t>
            </a:r>
            <a:endParaRPr sz="1500" b="1">
              <a:latin typeface="Garamond"/>
              <a:ea typeface="Garamond"/>
              <a:cs typeface="Garamond"/>
              <a:sym typeface="Garamond"/>
            </a:endParaRPr>
          </a:p>
          <a:p>
            <a:pPr marL="228600" lvl="0" indent="-250063" algn="l" rtl="0">
              <a:lnSpc>
                <a:spcPct val="120000"/>
              </a:lnSpc>
              <a:spcBef>
                <a:spcPts val="1000"/>
              </a:spcBef>
              <a:spcAft>
                <a:spcPts val="0"/>
              </a:spcAft>
              <a:buSzPts val="1500"/>
              <a:buChar char="•"/>
            </a:pPr>
            <a:r>
              <a:rPr lang="en-US" sz="1500" b="1">
                <a:latin typeface="Garamond"/>
                <a:ea typeface="Garamond"/>
                <a:cs typeface="Garamond"/>
                <a:sym typeface="Garamond"/>
              </a:rPr>
              <a:t>Person Specific:</a:t>
            </a:r>
            <a:endParaRPr/>
          </a:p>
          <a:p>
            <a:pPr marL="1143000" lvl="2" indent="-250093" algn="l" rtl="0">
              <a:lnSpc>
                <a:spcPct val="120000"/>
              </a:lnSpc>
              <a:spcBef>
                <a:spcPts val="500"/>
              </a:spcBef>
              <a:spcAft>
                <a:spcPts val="0"/>
              </a:spcAft>
              <a:buSzPts val="1500"/>
              <a:buChar char="•"/>
            </a:pPr>
            <a:r>
              <a:rPr lang="en-US" sz="1500">
                <a:latin typeface="Garamond"/>
                <a:ea typeface="Garamond"/>
                <a:cs typeface="Garamond"/>
                <a:sym typeface="Garamond"/>
              </a:rPr>
              <a:t>Discomfort in the Ear/ Nose/ Throat</a:t>
            </a:r>
            <a:endParaRPr sz="1500"/>
          </a:p>
          <a:p>
            <a:pPr marL="1143000" lvl="2" indent="-250093" algn="l" rtl="0">
              <a:lnSpc>
                <a:spcPct val="120000"/>
              </a:lnSpc>
              <a:spcBef>
                <a:spcPts val="500"/>
              </a:spcBef>
              <a:spcAft>
                <a:spcPts val="0"/>
              </a:spcAft>
              <a:buSzPts val="1500"/>
              <a:buChar char="•"/>
            </a:pPr>
            <a:r>
              <a:rPr lang="en-US" sz="1500">
                <a:latin typeface="Garamond"/>
                <a:ea typeface="Garamond"/>
                <a:cs typeface="Garamond"/>
                <a:sym typeface="Garamond"/>
              </a:rPr>
              <a:t>Pain in the Chest/ Heart</a:t>
            </a:r>
            <a:endParaRPr sz="1500"/>
          </a:p>
          <a:p>
            <a:pPr marL="1143000" lvl="2" indent="-250093" algn="l" rtl="0">
              <a:lnSpc>
                <a:spcPct val="120000"/>
              </a:lnSpc>
              <a:spcBef>
                <a:spcPts val="500"/>
              </a:spcBef>
              <a:spcAft>
                <a:spcPts val="0"/>
              </a:spcAft>
              <a:buSzPts val="1500"/>
              <a:buChar char="•"/>
            </a:pPr>
            <a:r>
              <a:rPr lang="en-US" sz="1500">
                <a:latin typeface="Garamond"/>
                <a:ea typeface="Garamond"/>
                <a:cs typeface="Garamond"/>
                <a:sym typeface="Garamond"/>
              </a:rPr>
              <a:t>Stomach/ Abdominal Pain</a:t>
            </a:r>
            <a:endParaRPr sz="1500"/>
          </a:p>
          <a:p>
            <a:pPr marL="1143000" lvl="2" indent="-250093" algn="l" rtl="0">
              <a:lnSpc>
                <a:spcPct val="120000"/>
              </a:lnSpc>
              <a:spcBef>
                <a:spcPts val="500"/>
              </a:spcBef>
              <a:spcAft>
                <a:spcPts val="0"/>
              </a:spcAft>
              <a:buSzPts val="1500"/>
              <a:buChar char="•"/>
            </a:pPr>
            <a:r>
              <a:rPr lang="en-US" sz="1500">
                <a:latin typeface="Garamond"/>
                <a:ea typeface="Garamond"/>
                <a:cs typeface="Garamond"/>
                <a:sym typeface="Garamond"/>
              </a:rPr>
              <a:t>Skin Related Problems (Discoloration/ Rashes/ Itch)</a:t>
            </a:r>
            <a:endParaRPr sz="1500"/>
          </a:p>
          <a:p>
            <a:pPr marL="685800" lvl="1" indent="-174496" algn="l" rtl="0">
              <a:lnSpc>
                <a:spcPct val="120000"/>
              </a:lnSpc>
              <a:spcBef>
                <a:spcPts val="500"/>
              </a:spcBef>
              <a:spcAft>
                <a:spcPts val="0"/>
              </a:spcAft>
              <a:buSzPts val="1100"/>
              <a:buNone/>
            </a:pPr>
            <a:endParaRPr sz="1100" b="1">
              <a:latin typeface="Garamond"/>
              <a:ea typeface="Garamond"/>
              <a:cs typeface="Garamond"/>
              <a:sym typeface="Garamond"/>
            </a:endParaRPr>
          </a:p>
          <a:p>
            <a:pPr marL="685800" lvl="1" indent="-174496" algn="l" rtl="0">
              <a:lnSpc>
                <a:spcPct val="120000"/>
              </a:lnSpc>
              <a:spcBef>
                <a:spcPts val="500"/>
              </a:spcBef>
              <a:spcAft>
                <a:spcPts val="0"/>
              </a:spcAft>
              <a:buSzPts val="1100"/>
              <a:buNone/>
            </a:pPr>
            <a:endParaRPr sz="1100" b="1">
              <a:latin typeface="Garamond"/>
              <a:ea typeface="Garamond"/>
              <a:cs typeface="Garamond"/>
              <a:sym typeface="Garamond"/>
            </a:endParaRPr>
          </a:p>
          <a:p>
            <a:pPr marL="228600" lvl="0" indent="-250063" algn="l" rtl="0">
              <a:lnSpc>
                <a:spcPct val="120000"/>
              </a:lnSpc>
              <a:spcBef>
                <a:spcPts val="1000"/>
              </a:spcBef>
              <a:spcAft>
                <a:spcPts val="0"/>
              </a:spcAft>
              <a:buSzPts val="1500"/>
              <a:buChar char="•"/>
            </a:pPr>
            <a:r>
              <a:rPr lang="en-US" sz="1500" b="1">
                <a:latin typeface="Garamond"/>
                <a:ea typeface="Garamond"/>
                <a:cs typeface="Garamond"/>
                <a:sym typeface="Garamond"/>
              </a:rPr>
              <a:t>Communicability Based:</a:t>
            </a:r>
            <a:endParaRPr b="1"/>
          </a:p>
          <a:p>
            <a:pPr marL="685800" lvl="1" indent="-250093" algn="l" rtl="0">
              <a:lnSpc>
                <a:spcPct val="120000"/>
              </a:lnSpc>
              <a:spcBef>
                <a:spcPts val="500"/>
              </a:spcBef>
              <a:spcAft>
                <a:spcPts val="0"/>
              </a:spcAft>
              <a:buSzPts val="1500"/>
              <a:buChar char="•"/>
            </a:pPr>
            <a:r>
              <a:rPr lang="en-US" sz="1500">
                <a:latin typeface="Garamond"/>
                <a:ea typeface="Garamond"/>
                <a:cs typeface="Garamond"/>
                <a:sym typeface="Garamond"/>
              </a:rPr>
              <a:t>Hygiene Factor</a:t>
            </a:r>
            <a:endParaRPr sz="1500"/>
          </a:p>
          <a:p>
            <a:pPr marL="685800" lvl="1" indent="-250093" algn="l" rtl="0">
              <a:lnSpc>
                <a:spcPct val="120000"/>
              </a:lnSpc>
              <a:spcBef>
                <a:spcPts val="500"/>
              </a:spcBef>
              <a:spcAft>
                <a:spcPts val="0"/>
              </a:spcAft>
              <a:buSzPts val="1500"/>
              <a:buChar char="•"/>
            </a:pPr>
            <a:r>
              <a:rPr lang="en-US" sz="1500">
                <a:latin typeface="Garamond"/>
                <a:ea typeface="Garamond"/>
                <a:cs typeface="Garamond"/>
                <a:sym typeface="Garamond"/>
              </a:rPr>
              <a:t>Neighbourhood Conditions</a:t>
            </a:r>
            <a:endParaRPr sz="1500"/>
          </a:p>
          <a:p>
            <a:pPr marL="685800" lvl="1" indent="-250093" algn="l" rtl="0">
              <a:lnSpc>
                <a:spcPct val="120000"/>
              </a:lnSpc>
              <a:spcBef>
                <a:spcPts val="500"/>
              </a:spcBef>
              <a:spcAft>
                <a:spcPts val="0"/>
              </a:spcAft>
              <a:buSzPts val="1500"/>
              <a:buChar char="•"/>
            </a:pPr>
            <a:r>
              <a:rPr lang="en-US" sz="1500">
                <a:latin typeface="Garamond"/>
                <a:ea typeface="Garamond"/>
                <a:cs typeface="Garamond"/>
                <a:sym typeface="Garamond"/>
              </a:rPr>
              <a:t>'Alert Municipality' Feature can be accommodated</a:t>
            </a:r>
            <a:endParaRPr sz="1500"/>
          </a:p>
          <a:p>
            <a:pPr marL="685800" lvl="1" indent="-154811" algn="l" rtl="0">
              <a:lnSpc>
                <a:spcPct val="120000"/>
              </a:lnSpc>
              <a:spcBef>
                <a:spcPts val="500"/>
              </a:spcBef>
              <a:spcAft>
                <a:spcPts val="0"/>
              </a:spcAft>
              <a:buSzPts val="1500"/>
              <a:buNone/>
            </a:pPr>
            <a:endParaRPr sz="1500" b="1">
              <a:latin typeface="Garamond"/>
              <a:ea typeface="Garamond"/>
              <a:cs typeface="Garamond"/>
              <a:sym typeface="Garamond"/>
            </a:endParaRPr>
          </a:p>
          <a:p>
            <a:pPr marL="228600" lvl="0" indent="-250063" algn="l" rtl="0">
              <a:lnSpc>
                <a:spcPct val="120000"/>
              </a:lnSpc>
              <a:spcBef>
                <a:spcPts val="1000"/>
              </a:spcBef>
              <a:spcAft>
                <a:spcPts val="0"/>
              </a:spcAft>
              <a:buSzPts val="1500"/>
              <a:buChar char="•"/>
            </a:pPr>
            <a:r>
              <a:rPr lang="en-US" sz="1500" b="1">
                <a:latin typeface="Garamond"/>
                <a:ea typeface="Garamond"/>
                <a:cs typeface="Garamond"/>
                <a:sym typeface="Garamond"/>
              </a:rPr>
              <a:t>Prompted with symptoms</a:t>
            </a:r>
            <a:endParaRPr/>
          </a:p>
          <a:p>
            <a:pPr marL="228600" lvl="0" indent="-250063" algn="l" rtl="0">
              <a:lnSpc>
                <a:spcPct val="120000"/>
              </a:lnSpc>
              <a:spcBef>
                <a:spcPts val="1000"/>
              </a:spcBef>
              <a:spcAft>
                <a:spcPts val="0"/>
              </a:spcAft>
              <a:buSzPts val="1500"/>
              <a:buChar char="•"/>
            </a:pPr>
            <a:r>
              <a:rPr lang="en-US" sz="1500" b="1">
                <a:latin typeface="Garamond"/>
                <a:ea typeface="Garamond"/>
                <a:cs typeface="Garamond"/>
                <a:sym typeface="Garamond"/>
              </a:rPr>
              <a:t>Given Prediction/ Seriousness Status</a:t>
            </a:r>
            <a:endParaRPr sz="1500">
              <a:latin typeface="Garamond"/>
              <a:ea typeface="Garamond"/>
              <a:cs typeface="Garamond"/>
              <a:sym typeface="Garamond"/>
            </a:endParaRPr>
          </a:p>
        </p:txBody>
      </p:sp>
      <p:pic>
        <p:nvPicPr>
          <p:cNvPr id="348" name="Google Shape;348;p39" descr="A screenshot of a cell phone&#10;&#10;Description automatically generated"/>
          <p:cNvPicPr preferRelativeResize="0"/>
          <p:nvPr/>
        </p:nvPicPr>
        <p:blipFill rotWithShape="1">
          <a:blip r:embed="rId3">
            <a:alphaModFix/>
          </a:blip>
          <a:srcRect/>
          <a:stretch/>
        </p:blipFill>
        <p:spPr>
          <a:xfrm>
            <a:off x="579393" y="4072377"/>
            <a:ext cx="4539362" cy="2507531"/>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390"/>
              </a:srgbClr>
            </a:outerShdw>
          </a:effectLst>
        </p:spPr>
      </p:pic>
      <p:grpSp>
        <p:nvGrpSpPr>
          <p:cNvPr id="349" name="Google Shape;349;p39"/>
          <p:cNvGrpSpPr/>
          <p:nvPr/>
        </p:nvGrpSpPr>
        <p:grpSpPr>
          <a:xfrm>
            <a:off x="2961737" y="1080698"/>
            <a:ext cx="2484408" cy="2281653"/>
            <a:chOff x="396815" y="1239363"/>
            <a:chExt cx="2484408" cy="2281653"/>
          </a:xfrm>
        </p:grpSpPr>
        <p:pic>
          <p:nvPicPr>
            <p:cNvPr id="350" name="Google Shape;350;p39" descr="A picture containing water, sitting, small, table&#10;&#10;Description automatically generated"/>
            <p:cNvPicPr preferRelativeResize="0"/>
            <p:nvPr/>
          </p:nvPicPr>
          <p:blipFill rotWithShape="1">
            <a:blip r:embed="rId4">
              <a:alphaModFix/>
            </a:blip>
            <a:srcRect/>
            <a:stretch/>
          </p:blipFill>
          <p:spPr>
            <a:xfrm>
              <a:off x="483079" y="1297959"/>
              <a:ext cx="744748" cy="897780"/>
            </a:xfrm>
            <a:prstGeom prst="rect">
              <a:avLst/>
            </a:prstGeom>
            <a:noFill/>
            <a:ln>
              <a:noFill/>
            </a:ln>
          </p:spPr>
        </p:pic>
        <p:pic>
          <p:nvPicPr>
            <p:cNvPr id="351" name="Google Shape;351;p39" descr="A close up of a logo&#10;&#10;Description automatically generated"/>
            <p:cNvPicPr preferRelativeResize="0"/>
            <p:nvPr/>
          </p:nvPicPr>
          <p:blipFill rotWithShape="1">
            <a:blip r:embed="rId5">
              <a:alphaModFix/>
            </a:blip>
            <a:srcRect/>
            <a:stretch/>
          </p:blipFill>
          <p:spPr>
            <a:xfrm>
              <a:off x="1647646" y="1239363"/>
              <a:ext cx="1003540" cy="1029351"/>
            </a:xfrm>
            <a:prstGeom prst="rect">
              <a:avLst/>
            </a:prstGeom>
            <a:noFill/>
            <a:ln>
              <a:noFill/>
            </a:ln>
          </p:spPr>
        </p:pic>
        <p:pic>
          <p:nvPicPr>
            <p:cNvPr id="352" name="Google Shape;352;p39" descr="A picture containing luggage, suitcase, night, lit&#10;&#10;Description automatically generated"/>
            <p:cNvPicPr preferRelativeResize="0"/>
            <p:nvPr/>
          </p:nvPicPr>
          <p:blipFill rotWithShape="1">
            <a:blip r:embed="rId6">
              <a:alphaModFix/>
            </a:blip>
            <a:srcRect/>
            <a:stretch/>
          </p:blipFill>
          <p:spPr>
            <a:xfrm>
              <a:off x="396815" y="2531853"/>
              <a:ext cx="902899" cy="888521"/>
            </a:xfrm>
            <a:prstGeom prst="rect">
              <a:avLst/>
            </a:prstGeom>
            <a:noFill/>
            <a:ln>
              <a:noFill/>
            </a:ln>
          </p:spPr>
        </p:pic>
        <p:pic>
          <p:nvPicPr>
            <p:cNvPr id="353" name="Google Shape;353;p39" descr="A picture containing room&#10;&#10;Description automatically generated"/>
            <p:cNvPicPr preferRelativeResize="0"/>
            <p:nvPr/>
          </p:nvPicPr>
          <p:blipFill rotWithShape="1">
            <a:blip r:embed="rId7">
              <a:alphaModFix/>
            </a:blip>
            <a:srcRect/>
            <a:stretch/>
          </p:blipFill>
          <p:spPr>
            <a:xfrm>
              <a:off x="1690777" y="2330570"/>
              <a:ext cx="1190446" cy="1190446"/>
            </a:xfrm>
            <a:prstGeom prst="rect">
              <a:avLst/>
            </a:prstGeom>
            <a:noFill/>
            <a:ln>
              <a:noFill/>
            </a:ln>
          </p:spPr>
        </p:pic>
      </p:grpSp>
      <p:pic>
        <p:nvPicPr>
          <p:cNvPr id="354" name="Google Shape;354;p39" descr="A close up of a logo&#10;&#10;Description automatically generated"/>
          <p:cNvPicPr preferRelativeResize="0"/>
          <p:nvPr/>
        </p:nvPicPr>
        <p:blipFill rotWithShape="1">
          <a:blip r:embed="rId8">
            <a:alphaModFix/>
          </a:blip>
          <a:srcRect/>
          <a:stretch/>
        </p:blipFill>
        <p:spPr>
          <a:xfrm>
            <a:off x="10073735" y="4187455"/>
            <a:ext cx="787880" cy="802258"/>
          </a:xfrm>
          <a:prstGeom prst="rect">
            <a:avLst/>
          </a:prstGeom>
          <a:noFill/>
          <a:ln>
            <a:noFill/>
          </a:ln>
        </p:spPr>
      </p:pic>
      <p:pic>
        <p:nvPicPr>
          <p:cNvPr id="355" name="Google Shape;355;p39" descr="A close up of a logo&#10;&#10;Description automatically generated"/>
          <p:cNvPicPr preferRelativeResize="0"/>
          <p:nvPr/>
        </p:nvPicPr>
        <p:blipFill rotWithShape="1">
          <a:blip r:embed="rId9">
            <a:alphaModFix/>
          </a:blip>
          <a:srcRect/>
          <a:stretch/>
        </p:blipFill>
        <p:spPr>
          <a:xfrm>
            <a:off x="8320503" y="3655444"/>
            <a:ext cx="1219200" cy="1219200"/>
          </a:xfrm>
          <a:prstGeom prst="rect">
            <a:avLst/>
          </a:prstGeom>
          <a:noFill/>
          <a:ln>
            <a:noFill/>
          </a:ln>
        </p:spPr>
      </p:pic>
      <p:pic>
        <p:nvPicPr>
          <p:cNvPr id="356" name="Google Shape;356;p39" descr="A picture containing drawing&#10;&#10;Description automatically generated"/>
          <p:cNvPicPr preferRelativeResize="0"/>
          <p:nvPr/>
        </p:nvPicPr>
        <p:blipFill rotWithShape="1">
          <a:blip r:embed="rId10">
            <a:alphaModFix/>
          </a:blip>
          <a:srcRect/>
          <a:stretch/>
        </p:blipFill>
        <p:spPr>
          <a:xfrm>
            <a:off x="7941478" y="3286951"/>
            <a:ext cx="701616" cy="687238"/>
          </a:xfrm>
          <a:prstGeom prst="rect">
            <a:avLst/>
          </a:prstGeom>
          <a:noFill/>
          <a:ln>
            <a:noFill/>
          </a:ln>
        </p:spPr>
      </p:pic>
      <p:pic>
        <p:nvPicPr>
          <p:cNvPr id="357" name="Google Shape;357;p39" descr="A picture containing sitting, light&#10;&#10;Description automatically generated"/>
          <p:cNvPicPr preferRelativeResize="0"/>
          <p:nvPr/>
        </p:nvPicPr>
        <p:blipFill rotWithShape="1">
          <a:blip r:embed="rId11">
            <a:alphaModFix/>
          </a:blip>
          <a:srcRect/>
          <a:stretch/>
        </p:blipFill>
        <p:spPr>
          <a:xfrm>
            <a:off x="7705151" y="706300"/>
            <a:ext cx="615350" cy="615350"/>
          </a:xfrm>
          <a:prstGeom prst="rect">
            <a:avLst/>
          </a:prstGeom>
          <a:noFill/>
          <a:ln>
            <a:noFill/>
          </a:ln>
        </p:spPr>
      </p:pic>
      <p:pic>
        <p:nvPicPr>
          <p:cNvPr id="358" name="Google Shape;358;p39" descr="A close up of a sign&#10;&#10;Description automatically generated"/>
          <p:cNvPicPr preferRelativeResize="0"/>
          <p:nvPr/>
        </p:nvPicPr>
        <p:blipFill rotWithShape="1">
          <a:blip r:embed="rId12">
            <a:alphaModFix/>
          </a:blip>
          <a:srcRect/>
          <a:stretch/>
        </p:blipFill>
        <p:spPr>
          <a:xfrm>
            <a:off x="9056429" y="5404446"/>
            <a:ext cx="787880" cy="773503"/>
          </a:xfrm>
          <a:prstGeom prst="rect">
            <a:avLst/>
          </a:prstGeom>
          <a:noFill/>
          <a:ln>
            <a:noFill/>
          </a:ln>
        </p:spPr>
      </p:pic>
      <p:pic>
        <p:nvPicPr>
          <p:cNvPr id="359" name="Google Shape;359;p39" descr="A close up of a sign&#10;&#10;Description automatically generated"/>
          <p:cNvPicPr preferRelativeResize="0"/>
          <p:nvPr/>
        </p:nvPicPr>
        <p:blipFill rotWithShape="1">
          <a:blip r:embed="rId13">
            <a:alphaModFix/>
          </a:blip>
          <a:srcRect/>
          <a:stretch/>
        </p:blipFill>
        <p:spPr>
          <a:xfrm>
            <a:off x="8150682" y="5108493"/>
            <a:ext cx="615351" cy="600974"/>
          </a:xfrm>
          <a:prstGeom prst="rect">
            <a:avLst/>
          </a:prstGeom>
          <a:noFill/>
          <a:ln>
            <a:noFill/>
          </a:ln>
        </p:spPr>
      </p:pic>
      <p:sp>
        <p:nvSpPr>
          <p:cNvPr id="360" name="Google Shape;360;p39"/>
          <p:cNvSpPr txBox="1"/>
          <p:nvPr/>
        </p:nvSpPr>
        <p:spPr>
          <a:xfrm>
            <a:off x="1640474" y="3803479"/>
            <a:ext cx="2158800" cy="369300"/>
          </a:xfrm>
          <a:prstGeom prst="rect">
            <a:avLst/>
          </a:prstGeom>
          <a:solidFill>
            <a:schemeClr val="lt1"/>
          </a:solidFill>
          <a:ln w="158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PROCESS  FLOW</a:t>
            </a:r>
            <a:endParaRPr sz="1400" b="0" i="0" u="none" strike="noStrike" cap="none">
              <a:solidFill>
                <a:srgbClr val="000000"/>
              </a:solidFill>
              <a:latin typeface="Arial"/>
              <a:ea typeface="Arial"/>
              <a:cs typeface="Arial"/>
              <a:sym typeface="Arial"/>
            </a:endParaRPr>
          </a:p>
        </p:txBody>
      </p:sp>
      <p:sp>
        <p:nvSpPr>
          <p:cNvPr id="361" name="Google Shape;361;p39"/>
          <p:cNvSpPr/>
          <p:nvPr/>
        </p:nvSpPr>
        <p:spPr>
          <a:xfrm rot="-2700251" flipH="1">
            <a:off x="206450" y="271609"/>
            <a:ext cx="2904300" cy="1969858"/>
          </a:xfrm>
          <a:prstGeom prst="cloudCallout">
            <a:avLst>
              <a:gd name="adj1" fmla="val -20833"/>
              <a:gd name="adj2" fmla="val 62500"/>
            </a:avLst>
          </a:prstGeom>
          <a:solidFill>
            <a:schemeClr val="lt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62" name="Google Shape;362;p39"/>
          <p:cNvSpPr txBox="1"/>
          <p:nvPr/>
        </p:nvSpPr>
        <p:spPr>
          <a:xfrm>
            <a:off x="812750" y="633150"/>
            <a:ext cx="2206500" cy="124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500" b="1" i="0" u="none" strike="noStrike" cap="none">
                <a:solidFill>
                  <a:schemeClr val="dk1"/>
                </a:solidFill>
                <a:latin typeface="Gill Sans"/>
                <a:ea typeface="Gill Sans"/>
                <a:cs typeface="Gill Sans"/>
                <a:sym typeface="Gill Sans"/>
              </a:rPr>
              <a:t>Person Specific &amp; Community Based Approaches arrived at with Statistical Evidence</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pic>
        <p:nvPicPr>
          <p:cNvPr id="367" name="Google Shape;367;gd2c6cf2a9c_1_25" descr="A close up of a map&#10;&#10;Description automatically generated"/>
          <p:cNvPicPr preferRelativeResize="0"/>
          <p:nvPr/>
        </p:nvPicPr>
        <p:blipFill rotWithShape="1">
          <a:blip r:embed="rId3">
            <a:alphaModFix/>
          </a:blip>
          <a:srcRect l="17661" r="685" b="58706"/>
          <a:stretch/>
        </p:blipFill>
        <p:spPr>
          <a:xfrm>
            <a:off x="123647" y="4429"/>
            <a:ext cx="5838229" cy="4398647"/>
          </a:xfrm>
          <a:prstGeom prst="rect">
            <a:avLst/>
          </a:prstGeom>
          <a:noFill/>
          <a:ln>
            <a:noFill/>
          </a:ln>
        </p:spPr>
      </p:pic>
      <p:pic>
        <p:nvPicPr>
          <p:cNvPr id="368" name="Google Shape;368;gd2c6cf2a9c_1_25" descr="A close up of a map&#10;&#10;Description automatically generated"/>
          <p:cNvPicPr preferRelativeResize="0"/>
          <p:nvPr/>
        </p:nvPicPr>
        <p:blipFill rotWithShape="1">
          <a:blip r:embed="rId3">
            <a:alphaModFix/>
          </a:blip>
          <a:srcRect l="16597" t="44101" r="414" b="-280"/>
          <a:stretch/>
        </p:blipFill>
        <p:spPr>
          <a:xfrm>
            <a:off x="6521572" y="1528431"/>
            <a:ext cx="5230973" cy="5265213"/>
          </a:xfrm>
          <a:prstGeom prst="rect">
            <a:avLst/>
          </a:prstGeom>
          <a:noFill/>
          <a:ln>
            <a:noFill/>
          </a:ln>
        </p:spPr>
      </p:pic>
      <p:sp>
        <p:nvSpPr>
          <p:cNvPr id="369" name="Google Shape;369;gd2c6cf2a9c_1_25"/>
          <p:cNvSpPr/>
          <p:nvPr/>
        </p:nvSpPr>
        <p:spPr>
          <a:xfrm>
            <a:off x="1224951" y="5286555"/>
            <a:ext cx="2458500" cy="876900"/>
          </a:xfrm>
          <a:prstGeom prst="roundRect">
            <a:avLst>
              <a:gd name="adj" fmla="val 16667"/>
            </a:avLst>
          </a:prstGeom>
          <a:solidFill>
            <a:schemeClr val="accent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Gill Sans"/>
                <a:ea typeface="Gill Sans"/>
                <a:cs typeface="Gill Sans"/>
                <a:sym typeface="Gill Sans"/>
              </a:rPr>
              <a:t>ONLY AFFECTING  YOU</a:t>
            </a:r>
            <a:endParaRPr sz="1800" b="0" i="0" u="none" strike="noStrike" cap="none">
              <a:solidFill>
                <a:schemeClr val="lt1"/>
              </a:solidFill>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73"/>
        <p:cNvGrpSpPr/>
        <p:nvPr/>
      </p:nvGrpSpPr>
      <p:grpSpPr>
        <a:xfrm>
          <a:off x="0" y="0"/>
          <a:ext cx="0" cy="0"/>
          <a:chOff x="0" y="0"/>
          <a:chExt cx="0" cy="0"/>
        </a:xfrm>
      </p:grpSpPr>
      <p:pic>
        <p:nvPicPr>
          <p:cNvPr id="374" name="Google Shape;374;p40" descr="A close up of a map&#10;&#10;Description automatically generated"/>
          <p:cNvPicPr preferRelativeResize="0"/>
          <p:nvPr/>
        </p:nvPicPr>
        <p:blipFill rotWithShape="1">
          <a:blip r:embed="rId3">
            <a:alphaModFix/>
          </a:blip>
          <a:srcRect t="1293" r="5818" b="4094"/>
          <a:stretch/>
        </p:blipFill>
        <p:spPr>
          <a:xfrm>
            <a:off x="0" y="0"/>
            <a:ext cx="12192000" cy="611799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78"/>
        <p:cNvGrpSpPr/>
        <p:nvPr/>
      </p:nvGrpSpPr>
      <p:grpSpPr>
        <a:xfrm>
          <a:off x="0" y="0"/>
          <a:ext cx="0" cy="0"/>
          <a:chOff x="0" y="0"/>
          <a:chExt cx="0" cy="0"/>
        </a:xfrm>
      </p:grpSpPr>
      <p:pic>
        <p:nvPicPr>
          <p:cNvPr id="379" name="Google Shape;379;p41" descr="A close up of a map&#10;&#10;Description automatically generated"/>
          <p:cNvPicPr preferRelativeResize="0"/>
          <p:nvPr/>
        </p:nvPicPr>
        <p:blipFill rotWithShape="1">
          <a:blip r:embed="rId3">
            <a:alphaModFix/>
          </a:blip>
          <a:srcRect l="9010" t="5053" r="5835" b="7181"/>
          <a:stretch/>
        </p:blipFill>
        <p:spPr>
          <a:xfrm>
            <a:off x="0" y="0"/>
            <a:ext cx="12200103" cy="61281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83"/>
        <p:cNvGrpSpPr/>
        <p:nvPr/>
      </p:nvGrpSpPr>
      <p:grpSpPr>
        <a:xfrm>
          <a:off x="0" y="0"/>
          <a:ext cx="0" cy="0"/>
          <a:chOff x="0" y="0"/>
          <a:chExt cx="0" cy="0"/>
        </a:xfrm>
      </p:grpSpPr>
      <p:pic>
        <p:nvPicPr>
          <p:cNvPr id="384" name="Google Shape;384;p42" descr="A close up of a map&#10;&#10;Description automatically generated"/>
          <p:cNvPicPr preferRelativeResize="0"/>
          <p:nvPr/>
        </p:nvPicPr>
        <p:blipFill rotWithShape="1">
          <a:blip r:embed="rId3">
            <a:alphaModFix/>
          </a:blip>
          <a:srcRect l="10198" t="3743" r="6374" b="5200"/>
          <a:stretch/>
        </p:blipFill>
        <p:spPr>
          <a:xfrm>
            <a:off x="0" y="-4950"/>
            <a:ext cx="12192000" cy="6132373"/>
          </a:xfrm>
          <a:prstGeom prst="rect">
            <a:avLst/>
          </a:prstGeom>
          <a:noFill/>
          <a:ln>
            <a:noFill/>
          </a:ln>
        </p:spPr>
      </p:pic>
      <p:sp>
        <p:nvSpPr>
          <p:cNvPr id="385" name="Google Shape;385;p42"/>
          <p:cNvSpPr/>
          <p:nvPr/>
        </p:nvSpPr>
        <p:spPr>
          <a:xfrm>
            <a:off x="239672" y="2905307"/>
            <a:ext cx="1538375" cy="1265205"/>
          </a:xfrm>
          <a:prstGeom prst="ellipse">
            <a:avLst/>
          </a:prstGeom>
          <a:solidFill>
            <a:srgbClr val="7030A0"/>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Gill Sans"/>
                <a:ea typeface="Gill Sans"/>
                <a:cs typeface="Gill Sans"/>
                <a:sym typeface="Gill Sans"/>
              </a:rPr>
              <a:t>Are there a lot of mosquitoes in your area?</a:t>
            </a:r>
            <a:endParaRPr sz="1800" b="0" i="0" u="none" strike="noStrike" cap="none">
              <a:solidFill>
                <a:schemeClr val="lt1"/>
              </a:solidFill>
              <a:latin typeface="Gill Sans"/>
              <a:ea typeface="Gill Sans"/>
              <a:cs typeface="Gill Sans"/>
              <a:sym typeface="Gill Sans"/>
            </a:endParaRPr>
          </a:p>
        </p:txBody>
      </p:sp>
      <p:pic>
        <p:nvPicPr>
          <p:cNvPr id="386" name="Google Shape;386;p42" descr="A picture containing knife&#10;&#10;Description automatically generated"/>
          <p:cNvPicPr preferRelativeResize="0"/>
          <p:nvPr/>
        </p:nvPicPr>
        <p:blipFill rotWithShape="1">
          <a:blip r:embed="rId4">
            <a:alphaModFix/>
          </a:blip>
          <a:srcRect/>
          <a:stretch/>
        </p:blipFill>
        <p:spPr>
          <a:xfrm>
            <a:off x="477446" y="1351898"/>
            <a:ext cx="1420484" cy="1434861"/>
          </a:xfrm>
          <a:prstGeom prst="rect">
            <a:avLst/>
          </a:prstGeom>
          <a:noFill/>
          <a:ln>
            <a:noFill/>
          </a:ln>
        </p:spPr>
      </p:pic>
      <p:pic>
        <p:nvPicPr>
          <p:cNvPr id="387" name="Google Shape;387;p42" descr="A close up of a sign&#10;&#10;Description automatically generated"/>
          <p:cNvPicPr preferRelativeResize="0"/>
          <p:nvPr/>
        </p:nvPicPr>
        <p:blipFill rotWithShape="1">
          <a:blip r:embed="rId5">
            <a:alphaModFix/>
          </a:blip>
          <a:srcRect/>
          <a:stretch/>
        </p:blipFill>
        <p:spPr>
          <a:xfrm>
            <a:off x="2606792" y="5429839"/>
            <a:ext cx="952815" cy="5947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94"/>
        <p:cNvGrpSpPr/>
        <p:nvPr/>
      </p:nvGrpSpPr>
      <p:grpSpPr>
        <a:xfrm>
          <a:off x="0" y="0"/>
          <a:ext cx="0" cy="0"/>
          <a:chOff x="0" y="0"/>
          <a:chExt cx="0" cy="0"/>
        </a:xfrm>
      </p:grpSpPr>
      <p:sp>
        <p:nvSpPr>
          <p:cNvPr id="495" name="Google Shape;495;p50"/>
          <p:cNvSpPr/>
          <p:nvPr/>
        </p:nvSpPr>
        <p:spPr>
          <a:xfrm>
            <a:off x="0" y="-5948"/>
            <a:ext cx="1703287" cy="6858000"/>
          </a:xfrm>
          <a:prstGeom prst="rect">
            <a:avLst/>
          </a:prstGeom>
          <a:solidFill>
            <a:srgbClr val="48BF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496" name="Google Shape;496;p50"/>
          <p:cNvSpPr txBox="1"/>
          <p:nvPr/>
        </p:nvSpPr>
        <p:spPr>
          <a:xfrm rot="-5400000">
            <a:off x="-1854200" y="2987288"/>
            <a:ext cx="6109749" cy="99072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600"/>
              <a:buFont typeface="Gill Sans"/>
              <a:buNone/>
            </a:pPr>
            <a:r>
              <a:rPr lang="en-US" sz="3600" b="1" i="0" u="none" strike="noStrike" cap="none">
                <a:solidFill>
                  <a:schemeClr val="lt1"/>
                </a:solidFill>
                <a:latin typeface="Gill Sans"/>
                <a:ea typeface="Gill Sans"/>
                <a:cs typeface="Gill Sans"/>
                <a:sym typeface="Gill Sans"/>
              </a:rPr>
              <a:t>IMPLEMENTATION + FEASIBILITY</a:t>
            </a:r>
            <a:endParaRPr sz="1400" b="0" i="0" u="none" strike="noStrike" cap="none">
              <a:solidFill>
                <a:srgbClr val="000000"/>
              </a:solidFill>
              <a:latin typeface="Arial"/>
              <a:ea typeface="Arial"/>
              <a:cs typeface="Arial"/>
              <a:sym typeface="Arial"/>
            </a:endParaRPr>
          </a:p>
        </p:txBody>
      </p:sp>
      <p:sp>
        <p:nvSpPr>
          <p:cNvPr id="497" name="Google Shape;497;p50"/>
          <p:cNvSpPr/>
          <p:nvPr/>
        </p:nvSpPr>
        <p:spPr>
          <a:xfrm>
            <a:off x="635" y="-4445"/>
            <a:ext cx="193040" cy="6858000"/>
          </a:xfrm>
          <a:prstGeom prst="rect">
            <a:avLst/>
          </a:prstGeom>
          <a:solidFill>
            <a:srgbClr val="64DF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498" name="Google Shape;498;p50"/>
          <p:cNvSpPr txBox="1"/>
          <p:nvPr/>
        </p:nvSpPr>
        <p:spPr>
          <a:xfrm>
            <a:off x="1911841" y="914049"/>
            <a:ext cx="4403823" cy="49281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Georgia"/>
                <a:ea typeface="Georgia"/>
                <a:cs typeface="Georgia"/>
                <a:sym typeface="Georgia"/>
              </a:rPr>
              <a:t>          Our Idea is implementable as:</a:t>
            </a:r>
            <a:endParaRPr sz="1800" b="0" i="0" u="none" strike="noStrike" cap="none">
              <a:solidFill>
                <a:schemeClr val="dk1"/>
              </a:solidFill>
              <a:latin typeface="Georgia"/>
              <a:ea typeface="Georgia"/>
              <a:cs typeface="Georgia"/>
              <a:sym typeface="Georgia"/>
            </a:endParaRPr>
          </a:p>
          <a:p>
            <a:pPr marL="228600" marR="0" lvl="0" indent="-114300" algn="l" rtl="0">
              <a:lnSpc>
                <a:spcPct val="90000"/>
              </a:lnSpc>
              <a:spcBef>
                <a:spcPts val="10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457200" marR="0" lvl="1" indent="0" algn="just" rtl="0">
              <a:lnSpc>
                <a:spcPct val="90000"/>
              </a:lnSpc>
              <a:spcBef>
                <a:spcPts val="500"/>
              </a:spcBef>
              <a:spcAft>
                <a:spcPts val="0"/>
              </a:spcAft>
              <a:buClr>
                <a:schemeClr val="dk1"/>
              </a:buClr>
              <a:buSzPts val="1800"/>
              <a:buFont typeface="Arial"/>
              <a:buNone/>
            </a:pPr>
            <a:r>
              <a:rPr lang="en-US" sz="1800" b="0" i="0" u="none" strike="noStrike" cap="none">
                <a:solidFill>
                  <a:schemeClr val="dk1"/>
                </a:solidFill>
                <a:latin typeface="Georgia"/>
                <a:ea typeface="Georgia"/>
                <a:cs typeface="Georgia"/>
                <a:sym typeface="Georgia"/>
              </a:rPr>
              <a:t>The required data to analyze and obtain </a:t>
            </a:r>
            <a:r>
              <a:rPr lang="en-US" sz="1800" b="0" i="0" u="none" strike="noStrike" cap="none">
                <a:solidFill>
                  <a:schemeClr val="dk1"/>
                </a:solidFill>
                <a:latin typeface="Calibri"/>
                <a:ea typeface="Calibri"/>
                <a:cs typeface="Calibri"/>
                <a:sym typeface="Calibri"/>
              </a:rPr>
              <a:t>the</a:t>
            </a:r>
            <a:r>
              <a:rPr lang="en-US" sz="1800" b="0" i="0" u="none" strike="noStrike" cap="none">
                <a:solidFill>
                  <a:schemeClr val="dk1"/>
                </a:solidFill>
                <a:latin typeface="Georgia"/>
                <a:ea typeface="Georgia"/>
                <a:cs typeface="Georgia"/>
                <a:sym typeface="Georgia"/>
              </a:rPr>
              <a:t> most common diseases in the 4 categories exists and is available as open source data.</a:t>
            </a:r>
            <a:endParaRPr sz="1400" b="0" i="0" u="none" strike="noStrike" cap="none">
              <a:solidFill>
                <a:srgbClr val="000000"/>
              </a:solidFill>
              <a:latin typeface="Arial"/>
              <a:ea typeface="Arial"/>
              <a:cs typeface="Arial"/>
              <a:sym typeface="Arial"/>
            </a:endParaRPr>
          </a:p>
          <a:p>
            <a:pPr marL="457200" marR="0" lvl="1" indent="0" algn="just" rtl="0">
              <a:lnSpc>
                <a:spcPct val="90000"/>
              </a:lnSpc>
              <a:spcBef>
                <a:spcPts val="5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457200" marR="0" lvl="1" indent="0" algn="just" rtl="0">
              <a:lnSpc>
                <a:spcPct val="90000"/>
              </a:lnSpc>
              <a:spcBef>
                <a:spcPts val="500"/>
              </a:spcBef>
              <a:spcAft>
                <a:spcPts val="0"/>
              </a:spcAft>
              <a:buClr>
                <a:schemeClr val="dk1"/>
              </a:buClr>
              <a:buSzPts val="1800"/>
              <a:buFont typeface="Arial"/>
              <a:buNone/>
            </a:pPr>
            <a:r>
              <a:rPr lang="en-US" sz="1800" b="0" i="0" u="none" strike="noStrike" cap="none">
                <a:solidFill>
                  <a:schemeClr val="dk1"/>
                </a:solidFill>
                <a:latin typeface="Georgia"/>
                <a:ea typeface="Georgia"/>
                <a:cs typeface="Georgia"/>
                <a:sym typeface="Georgia"/>
              </a:rPr>
              <a:t>Thanks to digitalization, such an app/ platform can easily be realized and accessed even by the Urban Poor.</a:t>
            </a:r>
            <a:endParaRPr sz="1400" b="0" i="0" u="none" strike="noStrike" cap="none">
              <a:solidFill>
                <a:srgbClr val="000000"/>
              </a:solidFill>
              <a:latin typeface="Arial"/>
              <a:ea typeface="Arial"/>
              <a:cs typeface="Arial"/>
              <a:sym typeface="Arial"/>
            </a:endParaRPr>
          </a:p>
          <a:p>
            <a:pPr marL="457200" marR="0" lvl="1" indent="0" algn="just" rtl="0">
              <a:lnSpc>
                <a:spcPct val="90000"/>
              </a:lnSpc>
              <a:spcBef>
                <a:spcPts val="5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457200" marR="0" lvl="1" indent="0" algn="just" rtl="0">
              <a:lnSpc>
                <a:spcPct val="90000"/>
              </a:lnSpc>
              <a:spcBef>
                <a:spcPts val="500"/>
              </a:spcBef>
              <a:spcAft>
                <a:spcPts val="0"/>
              </a:spcAft>
              <a:buClr>
                <a:schemeClr val="dk1"/>
              </a:buClr>
              <a:buSzPts val="1800"/>
              <a:buFont typeface="Arial"/>
              <a:buNone/>
            </a:pPr>
            <a:r>
              <a:rPr lang="en-US" sz="1800" b="0" i="0" u="none" strike="noStrike" cap="none">
                <a:solidFill>
                  <a:schemeClr val="dk1"/>
                </a:solidFill>
                <a:latin typeface="Georgia"/>
                <a:ea typeface="Georgia"/>
                <a:cs typeface="Georgia"/>
                <a:sym typeface="Georgia"/>
              </a:rPr>
              <a:t>Existing Machine Learning and Big Data approaches are powerful and efficient enough to give us the insights we seek, and can be used on cloud platforms at an affordable cost.</a:t>
            </a:r>
            <a:endParaRPr sz="1400" b="0" i="0" u="none" strike="noStrike" cap="none">
              <a:solidFill>
                <a:srgbClr val="000000"/>
              </a:solidFill>
              <a:latin typeface="Arial"/>
              <a:ea typeface="Arial"/>
              <a:cs typeface="Arial"/>
              <a:sym typeface="Arial"/>
            </a:endParaRPr>
          </a:p>
          <a:p>
            <a:pPr marL="228600" marR="0" lvl="0" indent="-114300" algn="l" rtl="0">
              <a:lnSpc>
                <a:spcPct val="90000"/>
              </a:lnSpc>
              <a:spcBef>
                <a:spcPts val="10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228600" marR="0" lvl="0" indent="-114300" algn="l" rtl="0">
              <a:lnSpc>
                <a:spcPct val="90000"/>
              </a:lnSpc>
              <a:spcBef>
                <a:spcPts val="10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p:txBody>
      </p:sp>
      <p:cxnSp>
        <p:nvCxnSpPr>
          <p:cNvPr id="499" name="Google Shape;499;p50"/>
          <p:cNvCxnSpPr/>
          <p:nvPr/>
        </p:nvCxnSpPr>
        <p:spPr>
          <a:xfrm>
            <a:off x="6858000" y="706120"/>
            <a:ext cx="0" cy="5354320"/>
          </a:xfrm>
          <a:prstGeom prst="straightConnector1">
            <a:avLst/>
          </a:prstGeom>
          <a:noFill/>
          <a:ln w="28575" cap="flat" cmpd="sng">
            <a:solidFill>
              <a:schemeClr val="accent1"/>
            </a:solidFill>
            <a:prstDash val="solid"/>
            <a:round/>
            <a:headEnd type="none" w="sm" len="sm"/>
            <a:tailEnd type="none" w="sm" len="sm"/>
          </a:ln>
        </p:spPr>
      </p:cxnSp>
      <p:sp>
        <p:nvSpPr>
          <p:cNvPr id="500" name="Google Shape;500;p50"/>
          <p:cNvSpPr txBox="1"/>
          <p:nvPr/>
        </p:nvSpPr>
        <p:spPr>
          <a:xfrm>
            <a:off x="7003407" y="933976"/>
            <a:ext cx="4338773" cy="498909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1" i="0" u="none" strike="noStrike" cap="none">
                <a:solidFill>
                  <a:schemeClr val="dk1"/>
                </a:solidFill>
                <a:latin typeface="Georgia"/>
                <a:ea typeface="Georgia"/>
                <a:cs typeface="Georgia"/>
                <a:sym typeface="Georgia"/>
              </a:rPr>
              <a:t>         Our Idea is feasible as:</a:t>
            </a:r>
            <a:endParaRPr sz="1800" b="0" i="0" u="none" strike="noStrike" cap="none">
              <a:solidFill>
                <a:schemeClr val="dk1"/>
              </a:solidFill>
              <a:latin typeface="Georgia"/>
              <a:ea typeface="Georgia"/>
              <a:cs typeface="Georgia"/>
              <a:sym typeface="Georgia"/>
            </a:endParaRPr>
          </a:p>
          <a:p>
            <a:pPr marL="228600" marR="0" lvl="0" indent="-114300" algn="l" rtl="0">
              <a:lnSpc>
                <a:spcPct val="90000"/>
              </a:lnSpc>
              <a:spcBef>
                <a:spcPts val="10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457200" marR="0" lvl="1" indent="0" algn="just" rtl="0">
              <a:lnSpc>
                <a:spcPct val="90000"/>
              </a:lnSpc>
              <a:spcBef>
                <a:spcPts val="500"/>
              </a:spcBef>
              <a:spcAft>
                <a:spcPts val="0"/>
              </a:spcAft>
              <a:buClr>
                <a:schemeClr val="dk1"/>
              </a:buClr>
              <a:buSzPts val="1800"/>
              <a:buFont typeface="Arial"/>
              <a:buNone/>
            </a:pPr>
            <a:r>
              <a:rPr lang="en-US" sz="1800" b="0" i="0" u="none" strike="noStrike" cap="none">
                <a:solidFill>
                  <a:schemeClr val="dk1"/>
                </a:solidFill>
                <a:latin typeface="Georgia"/>
                <a:ea typeface="Georgia"/>
                <a:cs typeface="Georgia"/>
                <a:sym typeface="Georgia"/>
              </a:rPr>
              <a:t>It is cost efficient and doesn't require physical resources like medical equipment, sensors, etc.</a:t>
            </a:r>
            <a:endParaRPr sz="1400" b="0" i="0" u="none" strike="noStrike" cap="none">
              <a:solidFill>
                <a:srgbClr val="000000"/>
              </a:solidFill>
              <a:latin typeface="Arial"/>
              <a:ea typeface="Arial"/>
              <a:cs typeface="Arial"/>
              <a:sym typeface="Arial"/>
            </a:endParaRPr>
          </a:p>
          <a:p>
            <a:pPr marL="685800" marR="0" lvl="1" indent="-114300" algn="just" rtl="0">
              <a:lnSpc>
                <a:spcPct val="90000"/>
              </a:lnSpc>
              <a:spcBef>
                <a:spcPts val="5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457200" marR="0" lvl="1" indent="0" algn="just" rtl="0">
              <a:lnSpc>
                <a:spcPct val="90000"/>
              </a:lnSpc>
              <a:spcBef>
                <a:spcPts val="500"/>
              </a:spcBef>
              <a:spcAft>
                <a:spcPts val="0"/>
              </a:spcAft>
              <a:buClr>
                <a:schemeClr val="dk1"/>
              </a:buClr>
              <a:buSzPts val="1800"/>
              <a:buFont typeface="Arial"/>
              <a:buNone/>
            </a:pPr>
            <a:r>
              <a:rPr lang="en-US" sz="1800" b="0" i="0" u="none" strike="noStrike" cap="none">
                <a:solidFill>
                  <a:schemeClr val="dk1"/>
                </a:solidFill>
                <a:latin typeface="Georgia"/>
                <a:ea typeface="Georgia"/>
                <a:cs typeface="Georgia"/>
                <a:sym typeface="Georgia"/>
              </a:rPr>
              <a:t>The most common diseases identified from the data helps the app make better diagnosis estimates and guide the Urban Poor well.</a:t>
            </a:r>
            <a:endParaRPr sz="1400" b="0" i="0" u="none" strike="noStrike" cap="none">
              <a:solidFill>
                <a:srgbClr val="000000"/>
              </a:solidFill>
              <a:latin typeface="Arial"/>
              <a:ea typeface="Arial"/>
              <a:cs typeface="Arial"/>
              <a:sym typeface="Arial"/>
            </a:endParaRPr>
          </a:p>
          <a:p>
            <a:pPr marL="685800" marR="0" lvl="1" indent="-114300" algn="just" rtl="0">
              <a:lnSpc>
                <a:spcPct val="90000"/>
              </a:lnSpc>
              <a:spcBef>
                <a:spcPts val="5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457200" marR="0" lvl="1" indent="0" algn="just" rtl="0">
              <a:lnSpc>
                <a:spcPct val="90000"/>
              </a:lnSpc>
              <a:spcBef>
                <a:spcPts val="500"/>
              </a:spcBef>
              <a:spcAft>
                <a:spcPts val="0"/>
              </a:spcAft>
              <a:buClr>
                <a:schemeClr val="dk1"/>
              </a:buClr>
              <a:buSzPts val="1800"/>
              <a:buFont typeface="Arial"/>
              <a:buNone/>
            </a:pPr>
            <a:r>
              <a:rPr lang="en-US" sz="1800" b="0" i="0" u="none" strike="noStrike" cap="none">
                <a:solidFill>
                  <a:schemeClr val="dk1"/>
                </a:solidFill>
                <a:latin typeface="Georgia"/>
                <a:ea typeface="Georgia"/>
                <a:cs typeface="Georgia"/>
                <a:sym typeface="Georgia"/>
              </a:rPr>
              <a:t>The app doesn't require sensitive user information and doesn't rely on the demography of the place where it's in use. It thus clears the legal aspects of feasibility too.</a:t>
            </a:r>
            <a:endParaRPr sz="1400" b="0" i="0" u="none" strike="noStrike" cap="none">
              <a:solidFill>
                <a:srgbClr val="000000"/>
              </a:solidFill>
              <a:latin typeface="Arial"/>
              <a:ea typeface="Arial"/>
              <a:cs typeface="Arial"/>
              <a:sym typeface="Arial"/>
            </a:endParaRPr>
          </a:p>
          <a:p>
            <a:pPr marL="685800" marR="0" lvl="1" indent="-114300" algn="l" rtl="0">
              <a:lnSpc>
                <a:spcPct val="90000"/>
              </a:lnSpc>
              <a:spcBef>
                <a:spcPts val="5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685800" marR="0" lvl="1" indent="-114300" algn="l" rtl="0">
              <a:lnSpc>
                <a:spcPct val="90000"/>
              </a:lnSpc>
              <a:spcBef>
                <a:spcPts val="5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685800" marR="0" lvl="1" indent="-114300" algn="l" rtl="0">
              <a:lnSpc>
                <a:spcPct val="90000"/>
              </a:lnSpc>
              <a:spcBef>
                <a:spcPts val="5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685800" marR="0" lvl="1" indent="-114300" algn="l" rtl="0">
              <a:lnSpc>
                <a:spcPct val="90000"/>
              </a:lnSpc>
              <a:spcBef>
                <a:spcPts val="5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457200" marR="0" lvl="1" indent="-114300" algn="l" rtl="0">
              <a:lnSpc>
                <a:spcPct val="90000"/>
              </a:lnSpc>
              <a:spcBef>
                <a:spcPts val="5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228600" marR="0" lvl="0" indent="-114300" algn="l" rtl="0">
              <a:lnSpc>
                <a:spcPct val="90000"/>
              </a:lnSpc>
              <a:spcBef>
                <a:spcPts val="10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a:p>
            <a:pPr marL="228600" marR="0" lvl="0" indent="-114300" algn="l" rtl="0">
              <a:lnSpc>
                <a:spcPct val="90000"/>
              </a:lnSpc>
              <a:spcBef>
                <a:spcPts val="1000"/>
              </a:spcBef>
              <a:spcAft>
                <a:spcPts val="0"/>
              </a:spcAft>
              <a:buClr>
                <a:schemeClr val="dk1"/>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501" name="Google Shape;501;p50" descr="A close up of a logo&#10;&#10;Description automatically generated"/>
          <p:cNvPicPr preferRelativeResize="0"/>
          <p:nvPr/>
        </p:nvPicPr>
        <p:blipFill rotWithShape="1">
          <a:blip r:embed="rId3">
            <a:alphaModFix/>
          </a:blip>
          <a:srcRect/>
          <a:stretch/>
        </p:blipFill>
        <p:spPr>
          <a:xfrm>
            <a:off x="1848928" y="4250426"/>
            <a:ext cx="489981" cy="489980"/>
          </a:xfrm>
          <a:prstGeom prst="rect">
            <a:avLst/>
          </a:prstGeom>
          <a:noFill/>
          <a:ln>
            <a:noFill/>
          </a:ln>
        </p:spPr>
      </p:pic>
      <p:pic>
        <p:nvPicPr>
          <p:cNvPr id="502" name="Google Shape;502;p50" descr="A close up of a logo&#10;&#10;Description automatically generated"/>
          <p:cNvPicPr preferRelativeResize="0"/>
          <p:nvPr/>
        </p:nvPicPr>
        <p:blipFill rotWithShape="1">
          <a:blip r:embed="rId3">
            <a:alphaModFix/>
          </a:blip>
          <a:srcRect/>
          <a:stretch/>
        </p:blipFill>
        <p:spPr>
          <a:xfrm>
            <a:off x="1909887" y="2929626"/>
            <a:ext cx="489981" cy="489980"/>
          </a:xfrm>
          <a:prstGeom prst="rect">
            <a:avLst/>
          </a:prstGeom>
          <a:noFill/>
          <a:ln>
            <a:noFill/>
          </a:ln>
        </p:spPr>
      </p:pic>
      <p:pic>
        <p:nvPicPr>
          <p:cNvPr id="503" name="Google Shape;503;p50" descr="A close up of a logo&#10;&#10;Description automatically generated"/>
          <p:cNvPicPr preferRelativeResize="0"/>
          <p:nvPr/>
        </p:nvPicPr>
        <p:blipFill rotWithShape="1">
          <a:blip r:embed="rId3">
            <a:alphaModFix/>
          </a:blip>
          <a:srcRect/>
          <a:stretch/>
        </p:blipFill>
        <p:spPr>
          <a:xfrm>
            <a:off x="1909888" y="1568186"/>
            <a:ext cx="489981" cy="489980"/>
          </a:xfrm>
          <a:prstGeom prst="rect">
            <a:avLst/>
          </a:prstGeom>
          <a:noFill/>
          <a:ln>
            <a:noFill/>
          </a:ln>
        </p:spPr>
      </p:pic>
      <p:pic>
        <p:nvPicPr>
          <p:cNvPr id="504" name="Google Shape;504;p50" descr="A close up of a logo&#10;&#10;Description automatically generated"/>
          <p:cNvPicPr preferRelativeResize="0"/>
          <p:nvPr/>
        </p:nvPicPr>
        <p:blipFill rotWithShape="1">
          <a:blip r:embed="rId3">
            <a:alphaModFix/>
          </a:blip>
          <a:srcRect/>
          <a:stretch/>
        </p:blipFill>
        <p:spPr>
          <a:xfrm>
            <a:off x="7002278" y="1605357"/>
            <a:ext cx="489981" cy="489980"/>
          </a:xfrm>
          <a:prstGeom prst="rect">
            <a:avLst/>
          </a:prstGeom>
          <a:noFill/>
          <a:ln>
            <a:noFill/>
          </a:ln>
        </p:spPr>
      </p:pic>
      <p:pic>
        <p:nvPicPr>
          <p:cNvPr id="505" name="Google Shape;505;p50" descr="A close up of a logo&#10;&#10;Description automatically generated"/>
          <p:cNvPicPr preferRelativeResize="0"/>
          <p:nvPr/>
        </p:nvPicPr>
        <p:blipFill rotWithShape="1">
          <a:blip r:embed="rId3">
            <a:alphaModFix/>
          </a:blip>
          <a:srcRect/>
          <a:stretch/>
        </p:blipFill>
        <p:spPr>
          <a:xfrm>
            <a:off x="7002278" y="4012162"/>
            <a:ext cx="489981" cy="489980"/>
          </a:xfrm>
          <a:prstGeom prst="rect">
            <a:avLst/>
          </a:prstGeom>
          <a:noFill/>
          <a:ln>
            <a:noFill/>
          </a:ln>
        </p:spPr>
      </p:pic>
      <p:pic>
        <p:nvPicPr>
          <p:cNvPr id="506" name="Google Shape;506;p50" descr="A close up of a logo&#10;&#10;Description automatically generated"/>
          <p:cNvPicPr preferRelativeResize="0"/>
          <p:nvPr/>
        </p:nvPicPr>
        <p:blipFill rotWithShape="1">
          <a:blip r:embed="rId3">
            <a:alphaModFix/>
          </a:blip>
          <a:srcRect/>
          <a:stretch/>
        </p:blipFill>
        <p:spPr>
          <a:xfrm>
            <a:off x="7002278" y="2692600"/>
            <a:ext cx="489981" cy="48998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gd2c6cf2a9c_0_70"/>
          <p:cNvSpPr txBox="1">
            <a:spLocks noGrp="1"/>
          </p:cNvSpPr>
          <p:nvPr>
            <p:ph type="ctrTitle"/>
          </p:nvPr>
        </p:nvSpPr>
        <p:spPr>
          <a:xfrm>
            <a:off x="2914349" y="1782698"/>
            <a:ext cx="4975500" cy="1646400"/>
          </a:xfrm>
          <a:prstGeom prst="rect">
            <a:avLst/>
          </a:prstGeom>
          <a:noFill/>
          <a:ln>
            <a:noFill/>
          </a:ln>
        </p:spPr>
        <p:txBody>
          <a:bodyPr spcFirstLastPara="1" wrap="square" lIns="91425" tIns="45700" rIns="91425" bIns="0" anchor="b" anchorCtr="0">
            <a:normAutofit fontScale="90000"/>
          </a:bodyPr>
          <a:lstStyle/>
          <a:p>
            <a:pPr marL="0" lvl="0" indent="0" algn="l" rtl="0">
              <a:lnSpc>
                <a:spcPct val="90000"/>
              </a:lnSpc>
              <a:spcBef>
                <a:spcPts val="0"/>
              </a:spcBef>
              <a:spcAft>
                <a:spcPts val="0"/>
              </a:spcAft>
              <a:buClr>
                <a:schemeClr val="dk1"/>
              </a:buClr>
              <a:buSzPct val="100000"/>
              <a:buFont typeface="Gill Sans"/>
              <a:buNone/>
            </a:pPr>
            <a:r>
              <a:rPr lang="en-US"/>
              <a:t>PHYSICAL HEALTH STATISTICS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420"/>
        <p:cNvGrpSpPr/>
        <p:nvPr/>
      </p:nvGrpSpPr>
      <p:grpSpPr>
        <a:xfrm>
          <a:off x="0" y="0"/>
          <a:ext cx="0" cy="0"/>
          <a:chOff x="0" y="0"/>
          <a:chExt cx="0" cy="0"/>
        </a:xfrm>
      </p:grpSpPr>
      <p:pic>
        <p:nvPicPr>
          <p:cNvPr id="421" name="Google Shape;421;p45" descr="A close up of a map&#10;&#10;Description automatically generated"/>
          <p:cNvPicPr preferRelativeResize="0"/>
          <p:nvPr/>
        </p:nvPicPr>
        <p:blipFill rotWithShape="1">
          <a:blip r:embed="rId3">
            <a:alphaModFix/>
          </a:blip>
          <a:srcRect/>
          <a:stretch/>
        </p:blipFill>
        <p:spPr>
          <a:xfrm>
            <a:off x="2005" y="1594760"/>
            <a:ext cx="6049824" cy="3856313"/>
          </a:xfrm>
          <a:prstGeom prst="rect">
            <a:avLst/>
          </a:prstGeom>
          <a:noFill/>
          <a:ln w="28575" cap="flat" cmpd="sng">
            <a:solidFill>
              <a:srgbClr val="000000"/>
            </a:solidFill>
            <a:prstDash val="solid"/>
            <a:round/>
            <a:headEnd type="none" w="sm" len="sm"/>
            <a:tailEnd type="none" w="sm" len="sm"/>
          </a:ln>
        </p:spPr>
      </p:pic>
      <p:pic>
        <p:nvPicPr>
          <p:cNvPr id="422" name="Google Shape;422;p45" descr="A picture containing device&#10;&#10;Description automatically generated"/>
          <p:cNvPicPr preferRelativeResize="0"/>
          <p:nvPr/>
        </p:nvPicPr>
        <p:blipFill rotWithShape="1">
          <a:blip r:embed="rId4">
            <a:alphaModFix/>
          </a:blip>
          <a:srcRect/>
          <a:stretch/>
        </p:blipFill>
        <p:spPr>
          <a:xfrm>
            <a:off x="8481336" y="4252033"/>
            <a:ext cx="3705572" cy="2598429"/>
          </a:xfrm>
          <a:prstGeom prst="rect">
            <a:avLst/>
          </a:prstGeom>
          <a:noFill/>
          <a:ln w="28575" cap="flat" cmpd="sng">
            <a:solidFill>
              <a:srgbClr val="000000"/>
            </a:solidFill>
            <a:prstDash val="solid"/>
            <a:round/>
            <a:headEnd type="none" w="sm" len="sm"/>
            <a:tailEnd type="none" w="sm" len="sm"/>
          </a:ln>
        </p:spPr>
      </p:pic>
      <p:pic>
        <p:nvPicPr>
          <p:cNvPr id="423" name="Google Shape;423;p45" descr="A screenshot of a cell phone&#10;&#10;Description automatically generated"/>
          <p:cNvPicPr preferRelativeResize="0"/>
          <p:nvPr/>
        </p:nvPicPr>
        <p:blipFill rotWithShape="1">
          <a:blip r:embed="rId5">
            <a:alphaModFix/>
          </a:blip>
          <a:srcRect/>
          <a:stretch/>
        </p:blipFill>
        <p:spPr>
          <a:xfrm>
            <a:off x="6264" y="-60897"/>
            <a:ext cx="12200349" cy="1614478"/>
          </a:xfrm>
          <a:prstGeom prst="rect">
            <a:avLst/>
          </a:prstGeom>
          <a:noFill/>
          <a:ln w="28575" cap="flat" cmpd="sng">
            <a:solidFill>
              <a:srgbClr val="000000"/>
            </a:solidFill>
            <a:prstDash val="solid"/>
            <a:round/>
            <a:headEnd type="none" w="sm" len="sm"/>
            <a:tailEnd type="none" w="sm" len="sm"/>
          </a:ln>
        </p:spPr>
      </p:pic>
      <p:pic>
        <p:nvPicPr>
          <p:cNvPr id="424" name="Google Shape;424;p45" descr="A screenshot of a cell phone&#10;&#10;Description automatically generated"/>
          <p:cNvPicPr preferRelativeResize="0"/>
          <p:nvPr/>
        </p:nvPicPr>
        <p:blipFill rotWithShape="1">
          <a:blip r:embed="rId6">
            <a:alphaModFix/>
          </a:blip>
          <a:srcRect/>
          <a:stretch/>
        </p:blipFill>
        <p:spPr>
          <a:xfrm>
            <a:off x="-1600" y="5448000"/>
            <a:ext cx="8372700" cy="1414450"/>
          </a:xfrm>
          <a:prstGeom prst="rect">
            <a:avLst/>
          </a:prstGeom>
          <a:noFill/>
          <a:ln w="28575" cap="flat" cmpd="sng">
            <a:solidFill>
              <a:srgbClr val="000000"/>
            </a:solidFill>
            <a:prstDash val="solid"/>
            <a:round/>
            <a:headEnd type="none" w="sm" len="sm"/>
            <a:tailEnd type="none" w="sm" len="sm"/>
          </a:ln>
        </p:spPr>
      </p:pic>
      <p:pic>
        <p:nvPicPr>
          <p:cNvPr id="425" name="Google Shape;425;p45" descr="A screenshot of a cell phone&#10;&#10;Description automatically generated"/>
          <p:cNvPicPr preferRelativeResize="0"/>
          <p:nvPr/>
        </p:nvPicPr>
        <p:blipFill rotWithShape="1">
          <a:blip r:embed="rId7">
            <a:alphaModFix/>
          </a:blip>
          <a:srcRect/>
          <a:stretch/>
        </p:blipFill>
        <p:spPr>
          <a:xfrm>
            <a:off x="6138797" y="1598320"/>
            <a:ext cx="6056894" cy="2653717"/>
          </a:xfrm>
          <a:prstGeom prst="rect">
            <a:avLst/>
          </a:prstGeom>
          <a:noFill/>
          <a:ln w="28575" cap="flat" cmpd="sng">
            <a:solidFill>
              <a:srgbClr val="000000"/>
            </a:solidFill>
            <a:prstDash val="solid"/>
            <a:round/>
            <a:headEnd type="none" w="sm" len="sm"/>
            <a:tailEnd type="none" w="sm" len="sm"/>
          </a:ln>
        </p:spPr>
      </p:pic>
      <p:sp>
        <p:nvSpPr>
          <p:cNvPr id="426" name="Google Shape;426;p45"/>
          <p:cNvSpPr txBox="1"/>
          <p:nvPr/>
        </p:nvSpPr>
        <p:spPr>
          <a:xfrm>
            <a:off x="6138800" y="4359550"/>
            <a:ext cx="2232300" cy="1015800"/>
          </a:xfrm>
          <a:prstGeom prst="rect">
            <a:avLst/>
          </a:prstGeom>
          <a:solidFill>
            <a:schemeClr val="lt1"/>
          </a:solidFill>
          <a:ln w="2857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000" b="0" i="0" u="none" strike="noStrike" cap="none">
                <a:solidFill>
                  <a:schemeClr val="dk1"/>
                </a:solidFill>
                <a:latin typeface="Arial Black"/>
                <a:ea typeface="Arial Black"/>
                <a:cs typeface="Arial Black"/>
                <a:sym typeface="Arial Black"/>
              </a:rPr>
              <a:t>DATA </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000" b="0" i="0" u="none" strike="noStrike" cap="none">
                <a:solidFill>
                  <a:schemeClr val="dk1"/>
                </a:solidFill>
                <a:latin typeface="Arial Black"/>
                <a:ea typeface="Arial Black"/>
                <a:cs typeface="Arial Black"/>
                <a:sym typeface="Arial Black"/>
              </a:rPr>
              <a:t>SURVEY</a:t>
            </a:r>
            <a:endParaRPr sz="800" b="0" i="0" u="none" strike="noStrike" cap="none">
              <a:solidFill>
                <a:srgbClr val="000000"/>
              </a:solidFill>
              <a:latin typeface="Arial"/>
              <a:ea typeface="Arial"/>
              <a:cs typeface="Arial"/>
              <a:sym typeface="Arial"/>
            </a:endParaRPr>
          </a:p>
        </p:txBody>
      </p:sp>
      <p:sp>
        <p:nvSpPr>
          <p:cNvPr id="427" name="Google Shape;427;p45"/>
          <p:cNvSpPr txBox="1"/>
          <p:nvPr/>
        </p:nvSpPr>
        <p:spPr>
          <a:xfrm>
            <a:off x="8284369" y="2125704"/>
            <a:ext cx="27193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Dermatological Diseases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DCE1ED"/>
        </a:solidFill>
        <a:effectLst/>
      </p:bgPr>
    </p:bg>
    <p:spTree>
      <p:nvGrpSpPr>
        <p:cNvPr id="1" name="Shape 396"/>
        <p:cNvGrpSpPr/>
        <p:nvPr/>
      </p:nvGrpSpPr>
      <p:grpSpPr>
        <a:xfrm>
          <a:off x="0" y="0"/>
          <a:ext cx="0" cy="0"/>
          <a:chOff x="0" y="0"/>
          <a:chExt cx="0" cy="0"/>
        </a:xfrm>
      </p:grpSpPr>
      <p:sp>
        <p:nvSpPr>
          <p:cNvPr id="397" name="Google Shape;397;p44"/>
          <p:cNvSpPr/>
          <p:nvPr/>
        </p:nvSpPr>
        <p:spPr>
          <a:xfrm>
            <a:off x="4095985" y="3673454"/>
            <a:ext cx="7667035" cy="2605851"/>
          </a:xfrm>
          <a:prstGeom prst="rect">
            <a:avLst/>
          </a:prstGeom>
          <a:solidFill>
            <a:srgbClr val="EF96AC"/>
          </a:solidFill>
          <a:ln w="15875" cap="flat" cmpd="sng">
            <a:solidFill>
              <a:srgbClr val="DCE1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98" name="Google Shape;398;p44"/>
          <p:cNvSpPr/>
          <p:nvPr/>
        </p:nvSpPr>
        <p:spPr>
          <a:xfrm>
            <a:off x="305144" y="1095022"/>
            <a:ext cx="8165628" cy="2643480"/>
          </a:xfrm>
          <a:prstGeom prst="rect">
            <a:avLst/>
          </a:prstGeom>
          <a:solidFill>
            <a:srgbClr val="EF96AC"/>
          </a:solidFill>
          <a:ln w="15875" cap="flat" cmpd="sng">
            <a:solidFill>
              <a:srgbClr val="DCE1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99" name="Google Shape;399;p44"/>
          <p:cNvSpPr txBox="1"/>
          <p:nvPr/>
        </p:nvSpPr>
        <p:spPr>
          <a:xfrm>
            <a:off x="4724400" y="3200400"/>
            <a:ext cx="2743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pic>
        <p:nvPicPr>
          <p:cNvPr id="400" name="Google Shape;400;p44" descr="A screenshot of a cell phone&#10;&#10;Description automatically generated"/>
          <p:cNvPicPr preferRelativeResize="0"/>
          <p:nvPr/>
        </p:nvPicPr>
        <p:blipFill rotWithShape="1">
          <a:blip r:embed="rId3">
            <a:alphaModFix/>
          </a:blip>
          <a:srcRect/>
          <a:stretch/>
        </p:blipFill>
        <p:spPr>
          <a:xfrm>
            <a:off x="436147" y="841296"/>
            <a:ext cx="8136696" cy="2755927"/>
          </a:xfrm>
          <a:prstGeom prst="rect">
            <a:avLst/>
          </a:prstGeom>
          <a:noFill/>
          <a:ln w="28575" cap="flat" cmpd="sng">
            <a:solidFill>
              <a:srgbClr val="000000"/>
            </a:solidFill>
            <a:prstDash val="solid"/>
            <a:round/>
            <a:headEnd type="none" w="sm" len="sm"/>
            <a:tailEnd type="none" w="sm" len="sm"/>
          </a:ln>
        </p:spPr>
      </p:pic>
      <p:sp>
        <p:nvSpPr>
          <p:cNvPr id="401" name="Google Shape;401;p44"/>
          <p:cNvSpPr txBox="1"/>
          <p:nvPr/>
        </p:nvSpPr>
        <p:spPr>
          <a:xfrm>
            <a:off x="9400364" y="1937359"/>
            <a:ext cx="2259227" cy="147732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ENT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Neurology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Gastroenterology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Urology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Oncology</a:t>
            </a:r>
            <a:endParaRPr sz="1400" b="0" i="0" u="none" strike="noStrike" cap="none">
              <a:solidFill>
                <a:srgbClr val="000000"/>
              </a:solidFill>
              <a:latin typeface="Arial"/>
              <a:ea typeface="Arial"/>
              <a:cs typeface="Arial"/>
              <a:sym typeface="Arial"/>
            </a:endParaRPr>
          </a:p>
        </p:txBody>
      </p:sp>
      <p:sp>
        <p:nvSpPr>
          <p:cNvPr id="402" name="Google Shape;402;p44"/>
          <p:cNvSpPr/>
          <p:nvPr/>
        </p:nvSpPr>
        <p:spPr>
          <a:xfrm>
            <a:off x="9478525" y="2054812"/>
            <a:ext cx="123568" cy="123568"/>
          </a:xfrm>
          <a:prstGeom prst="rect">
            <a:avLst/>
          </a:prstGeom>
          <a:solidFill>
            <a:srgbClr val="FF0000"/>
          </a:solidFill>
          <a:ln w="158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Gill Sans"/>
              <a:ea typeface="Gill Sans"/>
              <a:cs typeface="Gill Sans"/>
              <a:sym typeface="Gill Sans"/>
            </a:endParaRPr>
          </a:p>
        </p:txBody>
      </p:sp>
      <p:sp>
        <p:nvSpPr>
          <p:cNvPr id="403" name="Google Shape;403;p44"/>
          <p:cNvSpPr/>
          <p:nvPr/>
        </p:nvSpPr>
        <p:spPr>
          <a:xfrm>
            <a:off x="9478525" y="2315534"/>
            <a:ext cx="123568" cy="123568"/>
          </a:xfrm>
          <a:prstGeom prst="rect">
            <a:avLst/>
          </a:prstGeom>
          <a:solidFill>
            <a:srgbClr val="00B0F0"/>
          </a:solidFill>
          <a:ln w="158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Gill Sans"/>
              <a:ea typeface="Gill Sans"/>
              <a:cs typeface="Gill Sans"/>
              <a:sym typeface="Gill Sans"/>
            </a:endParaRPr>
          </a:p>
        </p:txBody>
      </p:sp>
      <p:sp>
        <p:nvSpPr>
          <p:cNvPr id="404" name="Google Shape;404;p44"/>
          <p:cNvSpPr/>
          <p:nvPr/>
        </p:nvSpPr>
        <p:spPr>
          <a:xfrm>
            <a:off x="9478525" y="2614239"/>
            <a:ext cx="123568" cy="123568"/>
          </a:xfrm>
          <a:prstGeom prst="rect">
            <a:avLst/>
          </a:prstGeom>
          <a:solidFill>
            <a:srgbClr val="92D050"/>
          </a:solidFill>
          <a:ln w="1587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Gill Sans"/>
              <a:ea typeface="Gill Sans"/>
              <a:cs typeface="Gill Sans"/>
              <a:sym typeface="Gill Sans"/>
            </a:endParaRPr>
          </a:p>
        </p:txBody>
      </p:sp>
      <p:sp>
        <p:nvSpPr>
          <p:cNvPr id="405" name="Google Shape;405;p44"/>
          <p:cNvSpPr/>
          <p:nvPr/>
        </p:nvSpPr>
        <p:spPr>
          <a:xfrm>
            <a:off x="9478525" y="2888162"/>
            <a:ext cx="123568" cy="123568"/>
          </a:xfrm>
          <a:prstGeom prst="rect">
            <a:avLst/>
          </a:prstGeom>
          <a:solidFill>
            <a:srgbClr val="7030A0"/>
          </a:solidFill>
          <a:ln w="15875"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Gill Sans"/>
              <a:ea typeface="Gill Sans"/>
              <a:cs typeface="Gill Sans"/>
              <a:sym typeface="Gill Sans"/>
            </a:endParaRPr>
          </a:p>
        </p:txBody>
      </p:sp>
      <p:sp>
        <p:nvSpPr>
          <p:cNvPr id="406" name="Google Shape;406;p44"/>
          <p:cNvSpPr/>
          <p:nvPr/>
        </p:nvSpPr>
        <p:spPr>
          <a:xfrm>
            <a:off x="9478525" y="3176231"/>
            <a:ext cx="123568" cy="123568"/>
          </a:xfrm>
          <a:prstGeom prst="rect">
            <a:avLst/>
          </a:prstGeom>
          <a:solidFill>
            <a:srgbClr val="FFFF00"/>
          </a:solidFill>
          <a:ln w="15875"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Gill Sans"/>
              <a:ea typeface="Gill Sans"/>
              <a:cs typeface="Gill Sans"/>
              <a:sym typeface="Gill Sans"/>
            </a:endParaRPr>
          </a:p>
        </p:txBody>
      </p:sp>
      <p:pic>
        <p:nvPicPr>
          <p:cNvPr id="407" name="Google Shape;407;p44" descr="A screenshot of a cell phone&#10;&#10;Description automatically generated"/>
          <p:cNvPicPr preferRelativeResize="0"/>
          <p:nvPr/>
        </p:nvPicPr>
        <p:blipFill rotWithShape="1">
          <a:blip r:embed="rId4">
            <a:alphaModFix/>
          </a:blip>
          <a:srcRect/>
          <a:stretch/>
        </p:blipFill>
        <p:spPr>
          <a:xfrm>
            <a:off x="4188234" y="3778132"/>
            <a:ext cx="7666576" cy="2606142"/>
          </a:xfrm>
          <a:prstGeom prst="rect">
            <a:avLst/>
          </a:prstGeom>
          <a:noFill/>
          <a:ln w="28575" cap="flat" cmpd="sng">
            <a:solidFill>
              <a:srgbClr val="000000"/>
            </a:solidFill>
            <a:prstDash val="solid"/>
            <a:round/>
            <a:headEnd type="none" w="sm" len="sm"/>
            <a:tailEnd type="none" w="sm" len="sm"/>
          </a:ln>
        </p:spPr>
      </p:pic>
      <p:sp>
        <p:nvSpPr>
          <p:cNvPr id="408" name="Google Shape;408;p44"/>
          <p:cNvSpPr txBox="1"/>
          <p:nvPr/>
        </p:nvSpPr>
        <p:spPr>
          <a:xfrm>
            <a:off x="1072037" y="3920067"/>
            <a:ext cx="2259227" cy="147732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Ophthalmology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Cardiology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Orthopedics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ENT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Gill Sans"/>
                <a:ea typeface="Gill Sans"/>
                <a:cs typeface="Gill Sans"/>
                <a:sym typeface="Gill Sans"/>
              </a:rPr>
              <a:t>Dermatology</a:t>
            </a:r>
            <a:endParaRPr sz="1400" b="0" i="0" u="none" strike="noStrike" cap="none">
              <a:solidFill>
                <a:srgbClr val="000000"/>
              </a:solidFill>
              <a:latin typeface="Arial"/>
              <a:ea typeface="Arial"/>
              <a:cs typeface="Arial"/>
              <a:sym typeface="Arial"/>
            </a:endParaRPr>
          </a:p>
        </p:txBody>
      </p:sp>
      <p:sp>
        <p:nvSpPr>
          <p:cNvPr id="409" name="Google Shape;409;p44"/>
          <p:cNvSpPr/>
          <p:nvPr/>
        </p:nvSpPr>
        <p:spPr>
          <a:xfrm>
            <a:off x="1148399" y="4031769"/>
            <a:ext cx="123568" cy="123568"/>
          </a:xfrm>
          <a:prstGeom prst="rect">
            <a:avLst/>
          </a:prstGeom>
          <a:solidFill>
            <a:srgbClr val="FF0000"/>
          </a:solidFill>
          <a:ln w="158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Gill Sans"/>
              <a:ea typeface="Gill Sans"/>
              <a:cs typeface="Gill Sans"/>
              <a:sym typeface="Gill Sans"/>
            </a:endParaRPr>
          </a:p>
        </p:txBody>
      </p:sp>
      <p:sp>
        <p:nvSpPr>
          <p:cNvPr id="410" name="Google Shape;410;p44"/>
          <p:cNvSpPr/>
          <p:nvPr/>
        </p:nvSpPr>
        <p:spPr>
          <a:xfrm>
            <a:off x="1148399" y="4330390"/>
            <a:ext cx="123568" cy="123568"/>
          </a:xfrm>
          <a:prstGeom prst="rect">
            <a:avLst/>
          </a:prstGeom>
          <a:solidFill>
            <a:srgbClr val="00B0F0"/>
          </a:solidFill>
          <a:ln w="158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Gill Sans"/>
              <a:ea typeface="Gill Sans"/>
              <a:cs typeface="Gill Sans"/>
              <a:sym typeface="Gill Sans"/>
            </a:endParaRPr>
          </a:p>
        </p:txBody>
      </p:sp>
      <p:sp>
        <p:nvSpPr>
          <p:cNvPr id="411" name="Google Shape;411;p44"/>
          <p:cNvSpPr/>
          <p:nvPr/>
        </p:nvSpPr>
        <p:spPr>
          <a:xfrm>
            <a:off x="1148399" y="4577525"/>
            <a:ext cx="123568" cy="123568"/>
          </a:xfrm>
          <a:prstGeom prst="rect">
            <a:avLst/>
          </a:prstGeom>
          <a:solidFill>
            <a:srgbClr val="92D050"/>
          </a:solidFill>
          <a:ln w="1587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Gill Sans"/>
              <a:ea typeface="Gill Sans"/>
              <a:cs typeface="Gill Sans"/>
              <a:sym typeface="Gill Sans"/>
            </a:endParaRPr>
          </a:p>
        </p:txBody>
      </p:sp>
      <p:sp>
        <p:nvSpPr>
          <p:cNvPr id="412" name="Google Shape;412;p44"/>
          <p:cNvSpPr/>
          <p:nvPr/>
        </p:nvSpPr>
        <p:spPr>
          <a:xfrm>
            <a:off x="1148399" y="4855552"/>
            <a:ext cx="123568" cy="123568"/>
          </a:xfrm>
          <a:prstGeom prst="rect">
            <a:avLst/>
          </a:prstGeom>
          <a:solidFill>
            <a:srgbClr val="7030A0"/>
          </a:solidFill>
          <a:ln w="15875"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Gill Sans"/>
              <a:ea typeface="Gill Sans"/>
              <a:cs typeface="Gill Sans"/>
              <a:sym typeface="Gill Sans"/>
            </a:endParaRPr>
          </a:p>
        </p:txBody>
      </p:sp>
      <p:sp>
        <p:nvSpPr>
          <p:cNvPr id="413" name="Google Shape;413;p44"/>
          <p:cNvSpPr/>
          <p:nvPr/>
        </p:nvSpPr>
        <p:spPr>
          <a:xfrm>
            <a:off x="1148398" y="5123282"/>
            <a:ext cx="123568" cy="123568"/>
          </a:xfrm>
          <a:prstGeom prst="rect">
            <a:avLst/>
          </a:prstGeom>
          <a:solidFill>
            <a:srgbClr val="FFFF00"/>
          </a:solidFill>
          <a:ln w="15875"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Gill Sans"/>
              <a:ea typeface="Gill Sans"/>
              <a:cs typeface="Gill Sans"/>
              <a:sym typeface="Gill Sans"/>
            </a:endParaRPr>
          </a:p>
        </p:txBody>
      </p:sp>
      <p:sp>
        <p:nvSpPr>
          <p:cNvPr id="414" name="Google Shape;414;p44"/>
          <p:cNvSpPr txBox="1"/>
          <p:nvPr/>
        </p:nvSpPr>
        <p:spPr>
          <a:xfrm>
            <a:off x="1507411" y="6378727"/>
            <a:ext cx="8839198" cy="338514"/>
          </a:xfrm>
          <a:prstGeom prst="rect">
            <a:avLst/>
          </a:prstGeom>
          <a:solidFill>
            <a:srgbClr val="F7C9D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dirty="0">
                <a:solidFill>
                  <a:schemeClr val="dk1"/>
                </a:solidFill>
                <a:latin typeface="Gill Sans"/>
                <a:ea typeface="Gill Sans"/>
                <a:cs typeface="Gill Sans"/>
                <a:sym typeface="Gill Sans"/>
              </a:rPr>
              <a:t>The above graphs are sourced from Google Trends and depict the frequency of search topics.</a:t>
            </a:r>
            <a:endParaRPr lang="en-US" sz="1600" b="0" i="0" u="none" strike="noStrike" cap="none">
              <a:solidFill>
                <a:schemeClr val="dk1"/>
              </a:solidFill>
              <a:latin typeface="Arial"/>
              <a:ea typeface="Arial"/>
              <a:cs typeface="Arial"/>
            </a:endParaRPr>
          </a:p>
        </p:txBody>
      </p:sp>
      <p:sp>
        <p:nvSpPr>
          <p:cNvPr id="415" name="Google Shape;415;p44"/>
          <p:cNvSpPr txBox="1"/>
          <p:nvPr/>
        </p:nvSpPr>
        <p:spPr>
          <a:xfrm flipH="1">
            <a:off x="68767" y="35019"/>
            <a:ext cx="1063268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2800" b="0" i="0" u="none" strike="noStrike" cap="none" dirty="0">
                <a:solidFill>
                  <a:srgbClr val="1F3864"/>
                </a:solidFill>
                <a:latin typeface="Gill Sans"/>
                <a:ea typeface="Gill Sans"/>
                <a:cs typeface="Gill Sans"/>
                <a:sym typeface="Gill Sans"/>
              </a:rPr>
              <a:t>STATISTICAL EVIDENCE TO BACK OUR APPROACH</a:t>
            </a:r>
            <a:endParaRPr lang="en-US" sz="2800" b="0" i="0" u="none" strike="noStrike" cap="none">
              <a:solidFill>
                <a:srgbClr val="000000"/>
              </a:solidFill>
              <a:latin typeface="Arial"/>
              <a:ea typeface="Arial"/>
              <a:cs typeface="Arial"/>
            </a:endParaRPr>
          </a:p>
        </p:txBody>
      </p:sp>
      <p:cxnSp>
        <p:nvCxnSpPr>
          <p:cNvPr id="416" name="Google Shape;416;p44"/>
          <p:cNvCxnSpPr/>
          <p:nvPr/>
        </p:nvCxnSpPr>
        <p:spPr>
          <a:xfrm>
            <a:off x="196774" y="652114"/>
            <a:ext cx="9943169" cy="9293"/>
          </a:xfrm>
          <a:prstGeom prst="straightConnector1">
            <a:avLst/>
          </a:prstGeom>
          <a:noFill/>
          <a:ln w="57150" cap="flat" cmpd="sng">
            <a:solidFill>
              <a:srgbClr val="891631"/>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591427" y="705177"/>
            <a:ext cx="8688761" cy="54476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Gill Sans"/>
                <a:ea typeface="Gill Sans"/>
                <a:cs typeface="Gill Sans"/>
                <a:sym typeface="Gill Sans"/>
              </a:rPr>
              <a:t>People find it difficult to cope up with stress in their daily life which leads to deteriorating mental health and neglection of this leads to severe circumstances.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Gill Sans"/>
                <a:ea typeface="Gill Sans"/>
                <a:cs typeface="Gill Sans"/>
                <a:sym typeface="Gill Sans"/>
              </a:rPr>
              <a:t>A survey during COVID-19 pandemic found that a whopping 38% of people     were feeling tired or lacked energy, 36% were having sleep disturbances, and   25% were feeling down, depressed, or hopeless.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Gill Sans"/>
                <a:ea typeface="Gill Sans"/>
                <a:cs typeface="Gill Sans"/>
                <a:sym typeface="Gill Sans"/>
              </a:rPr>
              <a:t>Around 24% of respondents also reported having difficulty concentrating, 43% felt nervous, anxious, or on edge, 36% reported not being able to stop worrying, and 35% said that they were finding it hard to relax.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Gill Sans"/>
                <a:ea typeface="Gill Sans"/>
                <a:cs typeface="Gill Sans"/>
                <a:sym typeface="Gill Sans"/>
              </a:rPr>
              <a:t> Our application aims at detecting and helping in diagnosis of this severe cases of physical and mental health.</a:t>
            </a:r>
            <a:endParaRPr sz="2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57"/>
        <p:cNvGrpSpPr/>
        <p:nvPr/>
      </p:nvGrpSpPr>
      <p:grpSpPr>
        <a:xfrm>
          <a:off x="0" y="0"/>
          <a:ext cx="0" cy="0"/>
          <a:chOff x="0" y="0"/>
          <a:chExt cx="0" cy="0"/>
        </a:xfrm>
      </p:grpSpPr>
      <p:sp>
        <p:nvSpPr>
          <p:cNvPr id="458" name="Google Shape;458;p46"/>
          <p:cNvSpPr txBox="1">
            <a:spLocks noGrp="1"/>
          </p:cNvSpPr>
          <p:nvPr>
            <p:ph type="body" idx="1"/>
          </p:nvPr>
        </p:nvSpPr>
        <p:spPr>
          <a:xfrm>
            <a:off x="1363218" y="2202397"/>
            <a:ext cx="9465564" cy="3400969"/>
          </a:xfrm>
          <a:prstGeom prst="rect">
            <a:avLst/>
          </a:prstGeom>
          <a:noFill/>
          <a:ln>
            <a:noFill/>
          </a:ln>
        </p:spPr>
        <p:txBody>
          <a:bodyPr spcFirstLastPara="1" wrap="square" lIns="91425" tIns="45700" rIns="91425" bIns="45700" anchor="t" anchorCtr="0">
            <a:noAutofit/>
          </a:bodyPr>
          <a:lstStyle/>
          <a:p>
            <a:pPr marL="228600" indent="-228600">
              <a:spcBef>
                <a:spcPts val="0"/>
              </a:spcBef>
              <a:buSzPts val="1400"/>
            </a:pPr>
            <a:r>
              <a:rPr lang="en-US" sz="1400" dirty="0">
                <a:latin typeface="Century"/>
                <a:ea typeface="Century"/>
                <a:cs typeface="Century"/>
                <a:sym typeface="Century"/>
              </a:rPr>
              <a:t>To select the category of diseases to focus upon, we looked at data from the most recent credible surveys conducted in the poor urban regions of India. These surveys helped us narrow down the categories of diseases that severely affect the lives of people. The following statistics are what helped us arrive at this conclusion:</a:t>
            </a:r>
            <a:endParaRPr dirty="0"/>
          </a:p>
          <a:p>
            <a:pPr marL="0" lvl="0" indent="0" algn="l" rtl="0">
              <a:lnSpc>
                <a:spcPct val="120000"/>
              </a:lnSpc>
              <a:spcBef>
                <a:spcPts val="1000"/>
              </a:spcBef>
              <a:spcAft>
                <a:spcPts val="0"/>
              </a:spcAft>
              <a:buSzPts val="1400"/>
              <a:buNone/>
            </a:pPr>
            <a:endParaRPr sz="1400">
              <a:latin typeface="Century"/>
              <a:ea typeface="Century"/>
              <a:cs typeface="Century"/>
              <a:sym typeface="Century"/>
            </a:endParaRPr>
          </a:p>
          <a:p>
            <a:pPr marL="228600" lvl="0" indent="-228600" algn="l" rtl="0">
              <a:lnSpc>
                <a:spcPct val="120000"/>
              </a:lnSpc>
              <a:spcBef>
                <a:spcPts val="1000"/>
              </a:spcBef>
              <a:spcAft>
                <a:spcPts val="0"/>
              </a:spcAft>
              <a:buSzPts val="1400"/>
              <a:buChar char="•"/>
            </a:pPr>
            <a:r>
              <a:rPr lang="en-US" sz="1400" b="1" dirty="0">
                <a:latin typeface="Century"/>
                <a:ea typeface="Century"/>
                <a:cs typeface="Century"/>
                <a:sym typeface="Century"/>
              </a:rPr>
              <a:t>1&gt;</a:t>
            </a:r>
            <a:r>
              <a:rPr lang="en-US" sz="1400" dirty="0">
                <a:latin typeface="Century"/>
                <a:ea typeface="Century"/>
                <a:cs typeface="Century"/>
                <a:sym typeface="Century"/>
              </a:rPr>
              <a:t> </a:t>
            </a:r>
            <a:r>
              <a:rPr lang="en-US" sz="1400" b="1" dirty="0">
                <a:latin typeface="Century"/>
                <a:ea typeface="Century"/>
                <a:cs typeface="Century"/>
                <a:sym typeface="Century"/>
              </a:rPr>
              <a:t>Inference from a survey of cardiovascular diseases(CVD):</a:t>
            </a:r>
            <a:r>
              <a:rPr lang="en-US" sz="1400" dirty="0">
                <a:latin typeface="Century"/>
                <a:ea typeface="Century"/>
                <a:cs typeface="Century"/>
                <a:sym typeface="Century"/>
              </a:rPr>
              <a:t> Cardiovascular diseases have become the major cause of mortality in urban poor India. Almost 25%percent of all deaths in these regions are due to CVDs. In CVDs Ischemic heart disease(IHD) and stroke are the predominant causes and are responsible for more than 80% of CVD deaths. The prevalence of IHD in 1960 in urban India was 2%, and increased 7-fold to ≈14% by 2013.In comparison to urban areas  it more than quadrupled in rural areas, from 1.7% to 7.4% between 1970 and 2013. Thus in recent times this has been a major cause of concern as a lot of young lives are lost either because of the lack of diagnosis or lack of knowledge about the relevant symptoms. Hence we seek to tackle this as it will help the urban poor identify symptoms and get treatment at an early stage.</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62"/>
        <p:cNvGrpSpPr/>
        <p:nvPr/>
      </p:nvGrpSpPr>
      <p:grpSpPr>
        <a:xfrm>
          <a:off x="0" y="0"/>
          <a:ext cx="0" cy="0"/>
          <a:chOff x="0" y="0"/>
          <a:chExt cx="0" cy="0"/>
        </a:xfrm>
      </p:grpSpPr>
      <p:sp>
        <p:nvSpPr>
          <p:cNvPr id="463" name="Google Shape;463;p47"/>
          <p:cNvSpPr txBox="1">
            <a:spLocks noGrp="1"/>
          </p:cNvSpPr>
          <p:nvPr>
            <p:ph type="body" idx="1"/>
          </p:nvPr>
        </p:nvSpPr>
        <p:spPr>
          <a:xfrm>
            <a:off x="1680575" y="1605784"/>
            <a:ext cx="9465564" cy="3400969"/>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20000"/>
              </a:lnSpc>
              <a:spcBef>
                <a:spcPts val="0"/>
              </a:spcBef>
              <a:spcAft>
                <a:spcPts val="0"/>
              </a:spcAft>
              <a:buSzPct val="100000"/>
              <a:buNone/>
            </a:pPr>
            <a:endParaRPr sz="1900">
              <a:latin typeface="Century"/>
              <a:ea typeface="Century"/>
              <a:cs typeface="Century"/>
              <a:sym typeface="Century"/>
            </a:endParaRPr>
          </a:p>
          <a:p>
            <a:pPr marL="228600" lvl="0" indent="-228600" algn="l" rtl="0">
              <a:lnSpc>
                <a:spcPct val="120000"/>
              </a:lnSpc>
              <a:spcBef>
                <a:spcPts val="1000"/>
              </a:spcBef>
              <a:spcAft>
                <a:spcPts val="0"/>
              </a:spcAft>
              <a:buSzPct val="100000"/>
              <a:buChar char="•"/>
            </a:pPr>
            <a:r>
              <a:rPr lang="en-US" sz="1900" b="1">
                <a:latin typeface="Century"/>
                <a:ea typeface="Century"/>
                <a:cs typeface="Century"/>
                <a:sym typeface="Century"/>
              </a:rPr>
              <a:t>2&gt;</a:t>
            </a:r>
            <a:r>
              <a:rPr lang="en-US" sz="1900">
                <a:latin typeface="Century"/>
                <a:ea typeface="Century"/>
                <a:cs typeface="Century"/>
                <a:sym typeface="Century"/>
              </a:rPr>
              <a:t> </a:t>
            </a:r>
            <a:r>
              <a:rPr lang="en-US" sz="1900" b="1">
                <a:latin typeface="Century"/>
                <a:ea typeface="Century"/>
                <a:cs typeface="Century"/>
                <a:sym typeface="Century"/>
              </a:rPr>
              <a:t>Inference from survey of Gastrointestinal diseases:</a:t>
            </a:r>
            <a:r>
              <a:rPr lang="en-US" sz="1900">
                <a:latin typeface="Century"/>
                <a:ea typeface="Century"/>
                <a:cs typeface="Century"/>
                <a:sym typeface="Century"/>
              </a:rPr>
              <a:t> According to data collected from surveys it  is found that more than 83.4% of rural/ urban poor patients with gastrointestinal diseases were treated by non-gastroenterologists.  These people had lower accessibility to specialist care, especially for hepatitis A, typhoid fever, Salmonella and gastric ulcer. Because of the poor hygienic conditions, gastrointestinal diseases have been a major cause of deteriorating health of the urban poor. Diseases like Cholera have caused major outbreaks in rural areas. Thus, through our initiative we aspire to make people aware of possible signs of outbreak of such lethal diseases and also make them aware of the symptoms so that they avail necessary diagnosis at the earliest and also contribute in saving lives of other people during outbreaks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67"/>
        <p:cNvGrpSpPr/>
        <p:nvPr/>
      </p:nvGrpSpPr>
      <p:grpSpPr>
        <a:xfrm>
          <a:off x="0" y="0"/>
          <a:ext cx="0" cy="0"/>
          <a:chOff x="0" y="0"/>
          <a:chExt cx="0" cy="0"/>
        </a:xfrm>
      </p:grpSpPr>
      <p:sp>
        <p:nvSpPr>
          <p:cNvPr id="468" name="Google Shape;468;p48"/>
          <p:cNvSpPr txBox="1">
            <a:spLocks noGrp="1"/>
          </p:cNvSpPr>
          <p:nvPr>
            <p:ph type="body" idx="1"/>
          </p:nvPr>
        </p:nvSpPr>
        <p:spPr>
          <a:xfrm>
            <a:off x="1363218" y="590685"/>
            <a:ext cx="9465600" cy="36438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SzPts val="1600"/>
              <a:buChar char="•"/>
            </a:pPr>
            <a:r>
              <a:rPr lang="en-US" sz="1600" b="1">
                <a:latin typeface="Century"/>
                <a:ea typeface="Century"/>
                <a:cs typeface="Century"/>
                <a:sym typeface="Century"/>
              </a:rPr>
              <a:t>3&gt;</a:t>
            </a:r>
            <a:r>
              <a:rPr lang="en-US" sz="1600">
                <a:latin typeface="Century"/>
                <a:ea typeface="Century"/>
                <a:cs typeface="Century"/>
                <a:sym typeface="Century"/>
              </a:rPr>
              <a:t>  </a:t>
            </a:r>
            <a:r>
              <a:rPr lang="en-US" sz="1600" b="1">
                <a:latin typeface="Century"/>
                <a:ea typeface="Century"/>
                <a:cs typeface="Century"/>
                <a:sym typeface="Century"/>
              </a:rPr>
              <a:t>Inference from survey of Dermatological diseases:</a:t>
            </a:r>
            <a:r>
              <a:rPr lang="en-US" sz="1600">
                <a:latin typeface="Century"/>
                <a:ea typeface="Century"/>
                <a:cs typeface="Century"/>
                <a:sym typeface="Century"/>
              </a:rPr>
              <a:t> From the survey of dermatological diseases  in urban poor areas of India it was found that all disorders were broadly classified into infective (38.19%), non-infective (47.98%) and miscellaneous dermatoses (13.83%). Eczema (17.9%) and fungal infections (17%) were the most common and even though  these diseases aren't super fatal in terms of mortality, it has been a major cause of concern for people with sensitive and scaly or dry skin. Hence, we aim to spread awareness to help them get medication for these diseases from dermatologists.</a:t>
            </a:r>
            <a:endParaRPr sz="1600">
              <a:latin typeface="Century"/>
              <a:ea typeface="Century"/>
              <a:cs typeface="Century"/>
              <a:sym typeface="Century"/>
            </a:endParaRPr>
          </a:p>
          <a:p>
            <a:pPr marL="228600" lvl="0" indent="-228600" algn="l" rtl="0">
              <a:lnSpc>
                <a:spcPct val="120000"/>
              </a:lnSpc>
              <a:spcBef>
                <a:spcPts val="1000"/>
              </a:spcBef>
              <a:spcAft>
                <a:spcPts val="0"/>
              </a:spcAft>
              <a:buSzPts val="1600"/>
              <a:buChar char="•"/>
            </a:pPr>
            <a:r>
              <a:rPr lang="en-US" sz="1600" b="1">
                <a:latin typeface="Century"/>
                <a:ea typeface="Century"/>
                <a:cs typeface="Century"/>
                <a:sym typeface="Century"/>
              </a:rPr>
              <a:t>4&gt; Inference from survey of ENT diseases:</a:t>
            </a:r>
            <a:r>
              <a:rPr lang="en-US" sz="1600">
                <a:latin typeface="Century"/>
                <a:ea typeface="Century"/>
                <a:cs typeface="Century"/>
                <a:sym typeface="Century"/>
              </a:rPr>
              <a:t> It was found out that a total of 950 patients were suffering from ENT ailments in a total population of thirty thousand across all the urban poor regions and rural districts (4.31%). Out of them , 36.6% of patients had ear problems, 23.57% had nasal problems, while 16.58% of patients were suffering from the throat disorders. For nose, deviated septum was a major disease and for ear, a major disease was CSOM14 and for throat, the major diseases were Gastroesophageal reflux and throat infections which were often the cause of sore throat along with fever. So our aim is to alert people on the necessary steps to monitor deteriorating symptoms of their ear, nose or throat and seek medical assistance at the earliest to avoid severe damage to these vital organs.</a:t>
            </a:r>
            <a:endParaRPr/>
          </a:p>
          <a:p>
            <a:pPr marL="0" lvl="0" indent="0" algn="l" rtl="0">
              <a:lnSpc>
                <a:spcPct val="120000"/>
              </a:lnSpc>
              <a:spcBef>
                <a:spcPts val="1000"/>
              </a:spcBef>
              <a:spcAft>
                <a:spcPts val="0"/>
              </a:spcAft>
              <a:buSzPts val="1600"/>
              <a:buFont typeface="Arial"/>
              <a:buNone/>
            </a:pPr>
            <a:r>
              <a:rPr lang="en-US" sz="1600">
                <a:latin typeface="Century"/>
                <a:ea typeface="Century"/>
                <a:cs typeface="Century"/>
                <a:sym typeface="Century"/>
              </a:rPr>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gd2c6cf2a9c_0_18"/>
          <p:cNvSpPr txBox="1">
            <a:spLocks noGrp="1"/>
          </p:cNvSpPr>
          <p:nvPr>
            <p:ph type="ctrTitle"/>
          </p:nvPr>
        </p:nvSpPr>
        <p:spPr>
          <a:xfrm>
            <a:off x="2914349" y="1782698"/>
            <a:ext cx="4975500" cy="1646400"/>
          </a:xfrm>
          <a:prstGeom prst="rect">
            <a:avLst/>
          </a:prstGeom>
          <a:noFill/>
          <a:ln>
            <a:noFill/>
          </a:ln>
        </p:spPr>
        <p:txBody>
          <a:bodyPr spcFirstLastPara="1" wrap="square" lIns="91425" tIns="45700" rIns="91425" bIns="0" anchor="b" anchorCtr="0">
            <a:normAutofit fontScale="90000"/>
          </a:bodyPr>
          <a:lstStyle/>
          <a:p>
            <a:pPr marL="0" lvl="0" indent="0" algn="l" rtl="0">
              <a:lnSpc>
                <a:spcPct val="90000"/>
              </a:lnSpc>
              <a:spcBef>
                <a:spcPts val="0"/>
              </a:spcBef>
              <a:spcAft>
                <a:spcPts val="0"/>
              </a:spcAft>
              <a:buClr>
                <a:schemeClr val="dk1"/>
              </a:buClr>
              <a:buSzPct val="100000"/>
              <a:buFont typeface="Gill Sans"/>
              <a:buNone/>
            </a:pPr>
            <a:r>
              <a:rPr lang="en-US"/>
              <a:t>MENTAL HEALTH STATISTICS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436"/>
        <p:cNvGrpSpPr/>
        <p:nvPr/>
      </p:nvGrpSpPr>
      <p:grpSpPr>
        <a:xfrm>
          <a:off x="0" y="0"/>
          <a:ext cx="0" cy="0"/>
          <a:chOff x="0" y="0"/>
          <a:chExt cx="0" cy="0"/>
        </a:xfrm>
      </p:grpSpPr>
      <p:sp>
        <p:nvSpPr>
          <p:cNvPr id="437" name="Google Shape;437;gd2c6cf2a9c_0_47"/>
          <p:cNvSpPr txBox="1"/>
          <p:nvPr/>
        </p:nvSpPr>
        <p:spPr>
          <a:xfrm>
            <a:off x="0" y="0"/>
            <a:ext cx="12192000" cy="6770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sz="1800"/>
              <a:t>COVID-19 pandemic and the lockdown affected various service sectors badly, with health-care services being one of the same. Immediately after the lockdown, the outpatient services were closed at many places, and the health-care services were limited to emergency services or those dedicated to patients with COVID-19 infection. At many places, some of the wards were converted to COVID-19 wards, and new COVID-19 hospitals were commissioned at other places. In addition, quarantine centers were made functional. Many health-care professionals were involved in managing the people and in contact tracing of cases.</a:t>
            </a:r>
            <a:endParaRPr sz="1800"/>
          </a:p>
          <a:p>
            <a:pPr marL="457200" lvl="0" indent="0" algn="l" rtl="0">
              <a:lnSpc>
                <a:spcPct val="150000"/>
              </a:lnSpc>
              <a:spcBef>
                <a:spcPts val="0"/>
              </a:spcBef>
              <a:spcAft>
                <a:spcPts val="0"/>
              </a:spcAft>
              <a:buNone/>
            </a:pPr>
            <a:endParaRPr sz="1800"/>
          </a:p>
          <a:p>
            <a:pPr marL="457200" lvl="0" indent="-342900" algn="l" rtl="0">
              <a:lnSpc>
                <a:spcPct val="150000"/>
              </a:lnSpc>
              <a:spcBef>
                <a:spcPts val="0"/>
              </a:spcBef>
              <a:spcAft>
                <a:spcPts val="0"/>
              </a:spcAft>
              <a:buSzPts val="1800"/>
              <a:buChar char="➢"/>
            </a:pPr>
            <a:r>
              <a:rPr lang="en-US" sz="1800"/>
              <a:t>As with other specialties, the mental health services have also been badly impacted by the lockdown and the pandemic across the globe, and India is no exception. Data from different parts of the world suggest that in many countries the inpatient care has been severely hit, with a reduction in the number of patients in the inpatient setting, restriction in the admission of new patients, and reorganization of the existing inpatient services.</a:t>
            </a:r>
            <a:endParaRPr sz="1800"/>
          </a:p>
          <a:p>
            <a:pPr marL="457200" lvl="0" indent="0" algn="l" rtl="0">
              <a:lnSpc>
                <a:spcPct val="150000"/>
              </a:lnSpc>
              <a:spcBef>
                <a:spcPts val="0"/>
              </a:spcBef>
              <a:spcAft>
                <a:spcPts val="0"/>
              </a:spcAft>
              <a:buNone/>
            </a:pPr>
            <a:endParaRPr sz="1800"/>
          </a:p>
          <a:p>
            <a:pPr marL="457200" lvl="0" indent="-342900" algn="l" rtl="0">
              <a:lnSpc>
                <a:spcPct val="150000"/>
              </a:lnSpc>
              <a:spcBef>
                <a:spcPts val="0"/>
              </a:spcBef>
              <a:spcAft>
                <a:spcPts val="0"/>
              </a:spcAft>
              <a:buSzPts val="1800"/>
              <a:buChar char="➢"/>
            </a:pPr>
            <a:r>
              <a:rPr lang="en-US" sz="1800"/>
              <a:t>COVID-19 pandemic and lockdown have led to the collapse of regular mental health services. The present study also shows that mental health professionals are playing a significant role in addressing the prevailing psychiatric morbidity, specifically related to the COVID-19 related issues, and taking care of the health care workers.</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441"/>
        <p:cNvGrpSpPr/>
        <p:nvPr/>
      </p:nvGrpSpPr>
      <p:grpSpPr>
        <a:xfrm>
          <a:off x="0" y="0"/>
          <a:ext cx="0" cy="0"/>
          <a:chOff x="0" y="0"/>
          <a:chExt cx="0" cy="0"/>
        </a:xfrm>
      </p:grpSpPr>
      <p:pic>
        <p:nvPicPr>
          <p:cNvPr id="442" name="Google Shape;442;gd2c6cf2a9c_0_32"/>
          <p:cNvPicPr preferRelativeResize="0"/>
          <p:nvPr/>
        </p:nvPicPr>
        <p:blipFill>
          <a:blip r:embed="rId3">
            <a:alphaModFix/>
          </a:blip>
          <a:stretch>
            <a:fillRect/>
          </a:stretch>
        </p:blipFill>
        <p:spPr>
          <a:xfrm>
            <a:off x="6839582" y="-1"/>
            <a:ext cx="5352418" cy="3497625"/>
          </a:xfrm>
          <a:prstGeom prst="rect">
            <a:avLst/>
          </a:prstGeom>
          <a:noFill/>
          <a:ln w="28575" cap="flat" cmpd="sng">
            <a:solidFill>
              <a:schemeClr val="dk2"/>
            </a:solidFill>
            <a:prstDash val="solid"/>
            <a:round/>
            <a:headEnd type="none" w="sm" len="sm"/>
            <a:tailEnd type="none" w="sm" len="sm"/>
          </a:ln>
        </p:spPr>
      </p:pic>
      <p:pic>
        <p:nvPicPr>
          <p:cNvPr id="443" name="Google Shape;443;gd2c6cf2a9c_0_32"/>
          <p:cNvPicPr preferRelativeResize="0"/>
          <p:nvPr/>
        </p:nvPicPr>
        <p:blipFill>
          <a:blip r:embed="rId4">
            <a:alphaModFix/>
          </a:blip>
          <a:stretch>
            <a:fillRect/>
          </a:stretch>
        </p:blipFill>
        <p:spPr>
          <a:xfrm>
            <a:off x="0" y="0"/>
            <a:ext cx="6712076" cy="3497625"/>
          </a:xfrm>
          <a:prstGeom prst="rect">
            <a:avLst/>
          </a:prstGeom>
          <a:noFill/>
          <a:ln w="28575" cap="flat" cmpd="sng">
            <a:solidFill>
              <a:srgbClr val="000000"/>
            </a:solidFill>
            <a:prstDash val="solid"/>
            <a:round/>
            <a:headEnd type="none" w="sm" len="sm"/>
            <a:tailEnd type="none" w="sm" len="sm"/>
          </a:ln>
        </p:spPr>
      </p:pic>
      <p:pic>
        <p:nvPicPr>
          <p:cNvPr id="444" name="Google Shape;444;gd2c6cf2a9c_0_32"/>
          <p:cNvPicPr preferRelativeResize="0"/>
          <p:nvPr/>
        </p:nvPicPr>
        <p:blipFill>
          <a:blip r:embed="rId5">
            <a:alphaModFix/>
          </a:blip>
          <a:stretch>
            <a:fillRect/>
          </a:stretch>
        </p:blipFill>
        <p:spPr>
          <a:xfrm>
            <a:off x="0" y="3624625"/>
            <a:ext cx="6712074" cy="3136124"/>
          </a:xfrm>
          <a:prstGeom prst="rect">
            <a:avLst/>
          </a:prstGeom>
          <a:noFill/>
          <a:ln w="28575" cap="flat" cmpd="sng">
            <a:solidFill>
              <a:schemeClr val="dk2"/>
            </a:solidFill>
            <a:prstDash val="solid"/>
            <a:round/>
            <a:headEnd type="none" w="sm" len="sm"/>
            <a:tailEnd type="none" w="sm" len="sm"/>
          </a:ln>
        </p:spPr>
      </p:pic>
      <p:pic>
        <p:nvPicPr>
          <p:cNvPr id="445" name="Google Shape;445;gd2c6cf2a9c_0_32"/>
          <p:cNvPicPr preferRelativeResize="0"/>
          <p:nvPr/>
        </p:nvPicPr>
        <p:blipFill>
          <a:blip r:embed="rId6">
            <a:alphaModFix/>
          </a:blip>
          <a:stretch>
            <a:fillRect/>
          </a:stretch>
        </p:blipFill>
        <p:spPr>
          <a:xfrm>
            <a:off x="6839575" y="3624625"/>
            <a:ext cx="5352424" cy="3136124"/>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449"/>
        <p:cNvGrpSpPr/>
        <p:nvPr/>
      </p:nvGrpSpPr>
      <p:grpSpPr>
        <a:xfrm>
          <a:off x="0" y="0"/>
          <a:ext cx="0" cy="0"/>
          <a:chOff x="0" y="0"/>
          <a:chExt cx="0" cy="0"/>
        </a:xfrm>
      </p:grpSpPr>
      <p:pic>
        <p:nvPicPr>
          <p:cNvPr id="450" name="Google Shape;450;gd2c6cf2a9c_3_1"/>
          <p:cNvPicPr preferRelativeResize="0"/>
          <p:nvPr/>
        </p:nvPicPr>
        <p:blipFill>
          <a:blip r:embed="rId3">
            <a:alphaModFix/>
          </a:blip>
          <a:stretch>
            <a:fillRect/>
          </a:stretch>
        </p:blipFill>
        <p:spPr>
          <a:xfrm>
            <a:off x="7014650" y="2968725"/>
            <a:ext cx="5017674" cy="3781051"/>
          </a:xfrm>
          <a:prstGeom prst="rect">
            <a:avLst/>
          </a:prstGeom>
          <a:noFill/>
          <a:ln w="28575" cap="flat" cmpd="sng">
            <a:solidFill>
              <a:schemeClr val="dk2"/>
            </a:solidFill>
            <a:prstDash val="solid"/>
            <a:round/>
            <a:headEnd type="none" w="sm" len="sm"/>
            <a:tailEnd type="none" w="sm" len="sm"/>
          </a:ln>
        </p:spPr>
      </p:pic>
      <p:pic>
        <p:nvPicPr>
          <p:cNvPr id="451" name="Google Shape;451;gd2c6cf2a9c_3_1"/>
          <p:cNvPicPr preferRelativeResize="0"/>
          <p:nvPr/>
        </p:nvPicPr>
        <p:blipFill>
          <a:blip r:embed="rId4">
            <a:alphaModFix/>
          </a:blip>
          <a:stretch>
            <a:fillRect/>
          </a:stretch>
        </p:blipFill>
        <p:spPr>
          <a:xfrm>
            <a:off x="7014650" y="107575"/>
            <a:ext cx="5017675" cy="2780700"/>
          </a:xfrm>
          <a:prstGeom prst="rect">
            <a:avLst/>
          </a:prstGeom>
          <a:noFill/>
          <a:ln w="28575" cap="flat" cmpd="sng">
            <a:solidFill>
              <a:schemeClr val="dk2"/>
            </a:solidFill>
            <a:prstDash val="solid"/>
            <a:round/>
            <a:headEnd type="none" w="sm" len="sm"/>
            <a:tailEnd type="none" w="sm" len="sm"/>
          </a:ln>
        </p:spPr>
      </p:pic>
      <p:pic>
        <p:nvPicPr>
          <p:cNvPr id="452" name="Google Shape;452;gd2c6cf2a9c_3_1"/>
          <p:cNvPicPr preferRelativeResize="0"/>
          <p:nvPr/>
        </p:nvPicPr>
        <p:blipFill>
          <a:blip r:embed="rId5">
            <a:alphaModFix/>
          </a:blip>
          <a:stretch>
            <a:fillRect/>
          </a:stretch>
        </p:blipFill>
        <p:spPr>
          <a:xfrm>
            <a:off x="58375" y="107570"/>
            <a:ext cx="6873076" cy="3584350"/>
          </a:xfrm>
          <a:prstGeom prst="rect">
            <a:avLst/>
          </a:prstGeom>
          <a:noFill/>
          <a:ln w="28575" cap="flat" cmpd="sng">
            <a:solidFill>
              <a:schemeClr val="dk2"/>
            </a:solidFill>
            <a:prstDash val="solid"/>
            <a:round/>
            <a:headEnd type="none" w="sm" len="sm"/>
            <a:tailEnd type="none" w="sm" len="sm"/>
          </a:ln>
        </p:spPr>
      </p:pic>
      <p:pic>
        <p:nvPicPr>
          <p:cNvPr id="453" name="Google Shape;453;gd2c6cf2a9c_3_1"/>
          <p:cNvPicPr preferRelativeResize="0"/>
          <p:nvPr/>
        </p:nvPicPr>
        <p:blipFill>
          <a:blip r:embed="rId6">
            <a:alphaModFix/>
          </a:blip>
          <a:stretch>
            <a:fillRect/>
          </a:stretch>
        </p:blipFill>
        <p:spPr>
          <a:xfrm>
            <a:off x="58375" y="3762700"/>
            <a:ext cx="6873074" cy="300905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72"/>
        <p:cNvGrpSpPr/>
        <p:nvPr/>
      </p:nvGrpSpPr>
      <p:grpSpPr>
        <a:xfrm>
          <a:off x="0" y="0"/>
          <a:ext cx="0" cy="0"/>
          <a:chOff x="0" y="0"/>
          <a:chExt cx="0" cy="0"/>
        </a:xfrm>
      </p:grpSpPr>
      <p:sp>
        <p:nvSpPr>
          <p:cNvPr id="473" name="Google Shape;473;p49"/>
          <p:cNvSpPr txBox="1">
            <a:spLocks noGrp="1"/>
          </p:cNvSpPr>
          <p:nvPr>
            <p:ph type="title"/>
          </p:nvPr>
        </p:nvSpPr>
        <p:spPr>
          <a:xfrm>
            <a:off x="704427" y="321734"/>
            <a:ext cx="10905066" cy="11357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Gill Sans"/>
              <a:buNone/>
            </a:pPr>
            <a:r>
              <a:rPr lang="en-US" sz="3600" b="1"/>
              <a:t>USPS</a:t>
            </a:r>
            <a:endParaRPr/>
          </a:p>
        </p:txBody>
      </p:sp>
      <p:pic>
        <p:nvPicPr>
          <p:cNvPr id="474" name="Google Shape;474;p49" descr="A close up of a logo&#10;&#10;Description automatically generated"/>
          <p:cNvPicPr preferRelativeResize="0">
            <a:picLocks noGrp="1"/>
          </p:cNvPicPr>
          <p:nvPr>
            <p:ph type="body" idx="1"/>
          </p:nvPr>
        </p:nvPicPr>
        <p:blipFill rotWithShape="1">
          <a:blip r:embed="rId3">
            <a:alphaModFix amt="35000"/>
          </a:blip>
          <a:srcRect t="3051" r="1"/>
          <a:stretch/>
        </p:blipFill>
        <p:spPr>
          <a:xfrm>
            <a:off x="-4243" y="10"/>
            <a:ext cx="12196243" cy="6857990"/>
          </a:xfrm>
          <a:prstGeom prst="rect">
            <a:avLst/>
          </a:prstGeom>
          <a:noFill/>
          <a:ln>
            <a:noFill/>
          </a:ln>
        </p:spPr>
      </p:pic>
      <p:grpSp>
        <p:nvGrpSpPr>
          <p:cNvPr id="475" name="Google Shape;475;p49"/>
          <p:cNvGrpSpPr/>
          <p:nvPr/>
        </p:nvGrpSpPr>
        <p:grpSpPr>
          <a:xfrm>
            <a:off x="647800" y="2448236"/>
            <a:ext cx="10896398" cy="3063470"/>
            <a:chOff x="4333" y="665255"/>
            <a:chExt cx="10896398" cy="3063470"/>
          </a:xfrm>
        </p:grpSpPr>
        <p:sp>
          <p:nvSpPr>
            <p:cNvPr id="476" name="Google Shape;476;p49"/>
            <p:cNvSpPr/>
            <p:nvPr/>
          </p:nvSpPr>
          <p:spPr>
            <a:xfrm>
              <a:off x="1061447" y="665255"/>
              <a:ext cx="1138429" cy="113842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9"/>
            <p:cNvSpPr/>
            <p:nvPr/>
          </p:nvSpPr>
          <p:spPr>
            <a:xfrm>
              <a:off x="4333" y="1935414"/>
              <a:ext cx="3252656" cy="48789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9"/>
            <p:cNvSpPr txBox="1"/>
            <p:nvPr/>
          </p:nvSpPr>
          <p:spPr>
            <a:xfrm>
              <a:off x="4333" y="1935414"/>
              <a:ext cx="3252656" cy="48789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100"/>
                <a:buFont typeface="Calibri"/>
                <a:buNone/>
              </a:pPr>
              <a:r>
                <a:rPr lang="en-US" sz="3100" b="1" i="0" u="none" strike="noStrike" cap="none">
                  <a:solidFill>
                    <a:schemeClr val="dk1"/>
                  </a:solidFill>
                  <a:latin typeface="Calibri"/>
                  <a:ea typeface="Calibri"/>
                  <a:cs typeface="Calibri"/>
                  <a:sym typeface="Calibri"/>
                </a:rPr>
                <a:t>Zero or Low Cost</a:t>
              </a:r>
              <a:endParaRPr sz="3100" b="0" i="0" u="none" strike="noStrike" cap="none">
                <a:solidFill>
                  <a:schemeClr val="dk1"/>
                </a:solidFill>
                <a:latin typeface="Gill Sans"/>
                <a:ea typeface="Gill Sans"/>
                <a:cs typeface="Gill Sans"/>
                <a:sym typeface="Gill Sans"/>
              </a:endParaRPr>
            </a:p>
          </p:txBody>
        </p:sp>
        <p:sp>
          <p:nvSpPr>
            <p:cNvPr id="479" name="Google Shape;479;p49"/>
            <p:cNvSpPr/>
            <p:nvPr/>
          </p:nvSpPr>
          <p:spPr>
            <a:xfrm>
              <a:off x="4333" y="2484582"/>
              <a:ext cx="3252656" cy="12441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9"/>
            <p:cNvSpPr txBox="1"/>
            <p:nvPr/>
          </p:nvSpPr>
          <p:spPr>
            <a:xfrm>
              <a:off x="4333" y="2484582"/>
              <a:ext cx="3252656" cy="12441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Calibri"/>
                <a:buNone/>
              </a:pPr>
              <a:r>
                <a:rPr lang="en-US" sz="1700" b="1" i="0" u="none" strike="noStrike" cap="none">
                  <a:solidFill>
                    <a:schemeClr val="dk1"/>
                  </a:solidFill>
                  <a:latin typeface="Calibri"/>
                  <a:ea typeface="Calibri"/>
                  <a:cs typeface="Calibri"/>
                  <a:sym typeface="Calibri"/>
                </a:rPr>
                <a:t>No Physical Components</a:t>
              </a:r>
              <a:endParaRPr sz="1700" b="1" i="0" u="none" strike="noStrike" cap="none">
                <a:solidFill>
                  <a:schemeClr val="dk1"/>
                </a:solidFill>
                <a:latin typeface="Gill Sans"/>
                <a:ea typeface="Gill Sans"/>
                <a:cs typeface="Gill Sans"/>
                <a:sym typeface="Gill Sans"/>
              </a:endParaRPr>
            </a:p>
            <a:p>
              <a:pPr marL="0" marR="0" lvl="0" indent="0" algn="ctr" rtl="0">
                <a:lnSpc>
                  <a:spcPct val="100000"/>
                </a:lnSpc>
                <a:spcBef>
                  <a:spcPts val="595"/>
                </a:spcBef>
                <a:spcAft>
                  <a:spcPts val="0"/>
                </a:spcAft>
                <a:buClr>
                  <a:schemeClr val="dk1"/>
                </a:buClr>
                <a:buSzPts val="1700"/>
                <a:buFont typeface="Calibri"/>
                <a:buNone/>
              </a:pPr>
              <a:r>
                <a:rPr lang="en-US" sz="1700" b="1" i="0" u="none" strike="noStrike" cap="none">
                  <a:solidFill>
                    <a:schemeClr val="dk1"/>
                  </a:solidFill>
                  <a:latin typeface="Calibri"/>
                  <a:ea typeface="Calibri"/>
                  <a:cs typeface="Calibri"/>
                  <a:sym typeface="Calibri"/>
                </a:rPr>
                <a:t>Inexpensive Computation</a:t>
              </a:r>
              <a:endParaRPr sz="1700" b="1" i="0" u="none" strike="noStrike" cap="none">
                <a:solidFill>
                  <a:schemeClr val="dk1"/>
                </a:solidFill>
                <a:latin typeface="Gill Sans"/>
                <a:ea typeface="Gill Sans"/>
                <a:cs typeface="Gill Sans"/>
                <a:sym typeface="Gill Sans"/>
              </a:endParaRPr>
            </a:p>
          </p:txBody>
        </p:sp>
        <p:sp>
          <p:nvSpPr>
            <p:cNvPr id="481" name="Google Shape;481;p49"/>
            <p:cNvSpPr/>
            <p:nvPr/>
          </p:nvSpPr>
          <p:spPr>
            <a:xfrm>
              <a:off x="4883318" y="665255"/>
              <a:ext cx="1138429" cy="1138429"/>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9"/>
            <p:cNvSpPr/>
            <p:nvPr/>
          </p:nvSpPr>
          <p:spPr>
            <a:xfrm>
              <a:off x="3826204" y="1935414"/>
              <a:ext cx="3252656" cy="48789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9"/>
            <p:cNvSpPr txBox="1"/>
            <p:nvPr/>
          </p:nvSpPr>
          <p:spPr>
            <a:xfrm>
              <a:off x="3826204" y="1935414"/>
              <a:ext cx="3252656" cy="48789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100"/>
                <a:buFont typeface="Calibri"/>
                <a:buNone/>
              </a:pPr>
              <a:r>
                <a:rPr lang="en-US" sz="3100" b="1" i="0" u="none" strike="noStrike" cap="none">
                  <a:solidFill>
                    <a:schemeClr val="dk1"/>
                  </a:solidFill>
                  <a:latin typeface="Calibri"/>
                  <a:ea typeface="Calibri"/>
                  <a:cs typeface="Calibri"/>
                  <a:sym typeface="Calibri"/>
                </a:rPr>
                <a:t>Changes Mindset</a:t>
              </a:r>
              <a:endParaRPr sz="1400" b="0" i="0" u="none" strike="noStrike" cap="none">
                <a:solidFill>
                  <a:srgbClr val="000000"/>
                </a:solidFill>
                <a:latin typeface="Arial"/>
                <a:ea typeface="Arial"/>
                <a:cs typeface="Arial"/>
                <a:sym typeface="Arial"/>
              </a:endParaRPr>
            </a:p>
          </p:txBody>
        </p:sp>
        <p:sp>
          <p:nvSpPr>
            <p:cNvPr id="484" name="Google Shape;484;p49"/>
            <p:cNvSpPr/>
            <p:nvPr/>
          </p:nvSpPr>
          <p:spPr>
            <a:xfrm>
              <a:off x="3826204" y="2484582"/>
              <a:ext cx="3252656" cy="12441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9"/>
            <p:cNvSpPr txBox="1"/>
            <p:nvPr/>
          </p:nvSpPr>
          <p:spPr>
            <a:xfrm>
              <a:off x="3826204" y="2484582"/>
              <a:ext cx="3252656" cy="12441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Calibri"/>
                <a:buNone/>
              </a:pPr>
              <a:r>
                <a:rPr lang="en-US" sz="1700" b="1" i="0" u="none" strike="noStrike" cap="none">
                  <a:solidFill>
                    <a:schemeClr val="dk1"/>
                  </a:solidFill>
                  <a:latin typeface="Calibri"/>
                  <a:ea typeface="Calibri"/>
                  <a:cs typeface="Calibri"/>
                  <a:sym typeface="Calibri"/>
                </a:rPr>
                <a:t>Gives Urban Poor the confidence to visit Doctors</a:t>
              </a:r>
              <a:endParaRPr sz="1700" b="1" i="0" u="none" strike="noStrike" cap="none">
                <a:solidFill>
                  <a:schemeClr val="dk1"/>
                </a:solidFill>
                <a:latin typeface="Gill Sans"/>
                <a:ea typeface="Gill Sans"/>
                <a:cs typeface="Gill Sans"/>
                <a:sym typeface="Gill Sans"/>
              </a:endParaRPr>
            </a:p>
            <a:p>
              <a:pPr marL="0" marR="0" lvl="0" indent="0" algn="ctr" rtl="0">
                <a:lnSpc>
                  <a:spcPct val="100000"/>
                </a:lnSpc>
                <a:spcBef>
                  <a:spcPts val="595"/>
                </a:spcBef>
                <a:spcAft>
                  <a:spcPts val="0"/>
                </a:spcAft>
                <a:buClr>
                  <a:schemeClr val="dk1"/>
                </a:buClr>
                <a:buSzPts val="1700"/>
                <a:buFont typeface="Calibri"/>
                <a:buNone/>
              </a:pPr>
              <a:r>
                <a:rPr lang="en-US" sz="1700" b="0" i="0" u="none" strike="noStrike" cap="none">
                  <a:solidFill>
                    <a:schemeClr val="dk1"/>
                  </a:solidFill>
                  <a:latin typeface="Calibri"/>
                  <a:ea typeface="Calibri"/>
                  <a:cs typeface="Calibri"/>
                  <a:sym typeface="Calibri"/>
                </a:rPr>
                <a:t> </a:t>
              </a:r>
              <a:r>
                <a:rPr lang="en-US" sz="1700" b="1" i="0" u="none" strike="noStrike" cap="none">
                  <a:solidFill>
                    <a:schemeClr val="dk1"/>
                  </a:solidFill>
                  <a:latin typeface="Calibri"/>
                  <a:ea typeface="Calibri"/>
                  <a:cs typeface="Calibri"/>
                  <a:sym typeface="Calibri"/>
                </a:rPr>
                <a:t>Enables them to see through Quacks</a:t>
              </a:r>
              <a:endParaRPr sz="1700" b="1" i="0" u="none" strike="noStrike" cap="none">
                <a:solidFill>
                  <a:schemeClr val="dk1"/>
                </a:solidFill>
                <a:latin typeface="Gill Sans"/>
                <a:ea typeface="Gill Sans"/>
                <a:cs typeface="Gill Sans"/>
                <a:sym typeface="Gill Sans"/>
              </a:endParaRPr>
            </a:p>
            <a:p>
              <a:pPr marL="0" marR="0" lvl="0" indent="0" algn="ctr" rtl="0">
                <a:lnSpc>
                  <a:spcPct val="100000"/>
                </a:lnSpc>
                <a:spcBef>
                  <a:spcPts val="595"/>
                </a:spcBef>
                <a:spcAft>
                  <a:spcPts val="0"/>
                </a:spcAft>
                <a:buClr>
                  <a:schemeClr val="dk1"/>
                </a:buClr>
                <a:buSzPts val="1700"/>
                <a:buFont typeface="Calibri"/>
                <a:buNone/>
              </a:pPr>
              <a:r>
                <a:rPr lang="en-US" sz="1700" b="1" i="0" u="none" strike="noStrike" cap="none">
                  <a:solidFill>
                    <a:schemeClr val="dk1"/>
                  </a:solidFill>
                  <a:latin typeface="Calibri"/>
                  <a:ea typeface="Calibri"/>
                  <a:cs typeface="Calibri"/>
                  <a:sym typeface="Calibri"/>
                </a:rPr>
                <a:t>Makes them take symptoms seriously</a:t>
              </a:r>
              <a:endParaRPr sz="1400" b="0" i="0" u="none" strike="noStrike" cap="none">
                <a:solidFill>
                  <a:srgbClr val="000000"/>
                </a:solidFill>
                <a:latin typeface="Arial"/>
                <a:ea typeface="Arial"/>
                <a:cs typeface="Arial"/>
                <a:sym typeface="Arial"/>
              </a:endParaRPr>
            </a:p>
          </p:txBody>
        </p:sp>
        <p:sp>
          <p:nvSpPr>
            <p:cNvPr id="486" name="Google Shape;486;p49"/>
            <p:cNvSpPr/>
            <p:nvPr/>
          </p:nvSpPr>
          <p:spPr>
            <a:xfrm>
              <a:off x="8705189" y="665255"/>
              <a:ext cx="1138429" cy="1138429"/>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9"/>
            <p:cNvSpPr/>
            <p:nvPr/>
          </p:nvSpPr>
          <p:spPr>
            <a:xfrm>
              <a:off x="7648075" y="1935414"/>
              <a:ext cx="3252656" cy="48789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9"/>
            <p:cNvSpPr txBox="1"/>
            <p:nvPr/>
          </p:nvSpPr>
          <p:spPr>
            <a:xfrm>
              <a:off x="7648075" y="1935414"/>
              <a:ext cx="3252656" cy="48789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100"/>
                <a:buFont typeface="Calibri"/>
                <a:buNone/>
              </a:pPr>
              <a:r>
                <a:rPr lang="en-US" sz="3100" b="1" i="0" u="none" strike="noStrike" cap="none">
                  <a:solidFill>
                    <a:schemeClr val="dk1"/>
                  </a:solidFill>
                  <a:latin typeface="Calibri"/>
                  <a:ea typeface="Calibri"/>
                  <a:cs typeface="Calibri"/>
                  <a:sym typeface="Calibri"/>
                </a:rPr>
                <a:t>Scalable</a:t>
              </a:r>
              <a:endParaRPr sz="1400" b="0" i="0" u="none" strike="noStrike" cap="none">
                <a:solidFill>
                  <a:srgbClr val="000000"/>
                </a:solidFill>
                <a:latin typeface="Arial"/>
                <a:ea typeface="Arial"/>
                <a:cs typeface="Arial"/>
                <a:sym typeface="Arial"/>
              </a:endParaRPr>
            </a:p>
          </p:txBody>
        </p:sp>
        <p:sp>
          <p:nvSpPr>
            <p:cNvPr id="489" name="Google Shape;489;p49"/>
            <p:cNvSpPr/>
            <p:nvPr/>
          </p:nvSpPr>
          <p:spPr>
            <a:xfrm>
              <a:off x="7648075" y="2484582"/>
              <a:ext cx="3252656" cy="12441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9"/>
            <p:cNvSpPr txBox="1"/>
            <p:nvPr/>
          </p:nvSpPr>
          <p:spPr>
            <a:xfrm>
              <a:off x="7648075" y="2484582"/>
              <a:ext cx="3252656" cy="12441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Calibri"/>
                <a:buNone/>
              </a:pPr>
              <a:r>
                <a:rPr lang="en-US" sz="1700" b="1" i="0" u="none" strike="noStrike" cap="none">
                  <a:solidFill>
                    <a:schemeClr val="dk1"/>
                  </a:solidFill>
                  <a:latin typeface="Calibri"/>
                  <a:ea typeface="Calibri"/>
                  <a:cs typeface="Calibri"/>
                  <a:sym typeface="Calibri"/>
                </a:rPr>
                <a:t>No User-Sensitive Data</a:t>
              </a:r>
              <a:endParaRPr sz="1700" b="1" i="0" u="none" strike="noStrike" cap="none">
                <a:solidFill>
                  <a:schemeClr val="dk1"/>
                </a:solidFill>
                <a:latin typeface="Gill Sans"/>
                <a:ea typeface="Gill Sans"/>
                <a:cs typeface="Gill Sans"/>
                <a:sym typeface="Gill Sans"/>
              </a:endParaRPr>
            </a:p>
            <a:p>
              <a:pPr marL="0" marR="0" lvl="0" indent="0" algn="ctr" rtl="0">
                <a:lnSpc>
                  <a:spcPct val="100000"/>
                </a:lnSpc>
                <a:spcBef>
                  <a:spcPts val="595"/>
                </a:spcBef>
                <a:spcAft>
                  <a:spcPts val="0"/>
                </a:spcAft>
                <a:buClr>
                  <a:schemeClr val="dk1"/>
                </a:buClr>
                <a:buSzPts val="1700"/>
                <a:buFont typeface="Calibri"/>
                <a:buNone/>
              </a:pPr>
              <a:r>
                <a:rPr lang="en-US" sz="1700" b="1" i="0" u="none" strike="noStrike" cap="none">
                  <a:solidFill>
                    <a:schemeClr val="dk1"/>
                  </a:solidFill>
                  <a:latin typeface="Calibri"/>
                  <a:ea typeface="Calibri"/>
                  <a:cs typeface="Calibri"/>
                  <a:sym typeface="Calibri"/>
                </a:rPr>
                <a:t>Accessible through Handheld Devices</a:t>
              </a:r>
              <a:endParaRPr sz="1700" b="1" i="0" u="none" strike="noStrike" cap="none">
                <a:solidFill>
                  <a:schemeClr val="dk1"/>
                </a:solidFill>
                <a:latin typeface="Gill Sans"/>
                <a:ea typeface="Gill Sans"/>
                <a:cs typeface="Gill Sans"/>
                <a:sym typeface="Gill Sans"/>
              </a:endParaRPr>
            </a:p>
            <a:p>
              <a:pPr marL="0" marR="0" lvl="0" indent="0" algn="ctr" rtl="0">
                <a:lnSpc>
                  <a:spcPct val="100000"/>
                </a:lnSpc>
                <a:spcBef>
                  <a:spcPts val="595"/>
                </a:spcBef>
                <a:spcAft>
                  <a:spcPts val="0"/>
                </a:spcAft>
                <a:buClr>
                  <a:schemeClr val="dk1"/>
                </a:buClr>
                <a:buSzPts val="1700"/>
                <a:buFont typeface="Calibri"/>
                <a:buNone/>
              </a:pPr>
              <a:r>
                <a:rPr lang="en-US" sz="1700" b="1" i="0" u="none" strike="noStrike" cap="none">
                  <a:solidFill>
                    <a:schemeClr val="dk1"/>
                  </a:solidFill>
                  <a:latin typeface="Calibri"/>
                  <a:ea typeface="Calibri"/>
                  <a:cs typeface="Calibri"/>
                  <a:sym typeface="Calibri"/>
                </a:rPr>
                <a:t>Works irrespective of Geography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pic>
        <p:nvPicPr>
          <p:cNvPr id="134" name="Google Shape;134;p6" descr="A close up of text on a white background&#10;&#10;Description automatically generated"/>
          <p:cNvPicPr preferRelativeResize="0"/>
          <p:nvPr/>
        </p:nvPicPr>
        <p:blipFill rotWithShape="1">
          <a:blip r:embed="rId3">
            <a:alphaModFix/>
          </a:blip>
          <a:srcRect l="1827" t="1" r="421" b="3"/>
          <a:stretch/>
        </p:blipFill>
        <p:spPr>
          <a:xfrm>
            <a:off x="264994" y="192315"/>
            <a:ext cx="5704047" cy="3886831"/>
          </a:xfrm>
          <a:prstGeom prst="rect">
            <a:avLst/>
          </a:prstGeom>
          <a:noFill/>
          <a:ln>
            <a:noFill/>
          </a:ln>
        </p:spPr>
      </p:pic>
      <p:pic>
        <p:nvPicPr>
          <p:cNvPr id="135" name="Google Shape;135;p6" descr="A close up of text on a white background&#10;&#10;Description automatically generated"/>
          <p:cNvPicPr preferRelativeResize="0"/>
          <p:nvPr/>
        </p:nvPicPr>
        <p:blipFill rotWithShape="1">
          <a:blip r:embed="rId4">
            <a:alphaModFix/>
          </a:blip>
          <a:srcRect/>
          <a:stretch/>
        </p:blipFill>
        <p:spPr>
          <a:xfrm>
            <a:off x="6222961" y="192315"/>
            <a:ext cx="5704047" cy="3897767"/>
          </a:xfrm>
          <a:prstGeom prst="rect">
            <a:avLst/>
          </a:prstGeom>
          <a:noFill/>
          <a:ln>
            <a:noFill/>
          </a:ln>
        </p:spPr>
      </p:pic>
      <p:sp>
        <p:nvSpPr>
          <p:cNvPr id="136" name="Google Shape;136;p6"/>
          <p:cNvSpPr txBox="1"/>
          <p:nvPr/>
        </p:nvSpPr>
        <p:spPr>
          <a:xfrm>
            <a:off x="262413" y="4451230"/>
            <a:ext cx="2570671" cy="923289"/>
          </a:xfrm>
          <a:prstGeom prst="rect">
            <a:avLst/>
          </a:prstGeom>
          <a:gradFill>
            <a:gsLst>
              <a:gs pos="0">
                <a:srgbClr val="8168B7"/>
              </a:gs>
              <a:gs pos="69000">
                <a:srgbClr val="6546A1"/>
              </a:gs>
              <a:gs pos="100000">
                <a:srgbClr val="5F4398"/>
              </a:gs>
            </a:gsLst>
            <a:lin ang="5400000" scaled="0"/>
          </a:grad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a:buSzPts val="1800"/>
            </a:pPr>
            <a:r>
              <a:rPr lang="en-US" sz="1800" b="0" i="0" u="none" strike="noStrike" cap="none" dirty="0">
                <a:solidFill>
                  <a:schemeClr val="lt1"/>
                </a:solidFill>
                <a:latin typeface="Gill Sans"/>
                <a:ea typeface="Gill Sans"/>
                <a:cs typeface="Gill Sans"/>
                <a:sym typeface="Gill Sans"/>
              </a:rPr>
              <a:t>We propose to build an App/ Platform that can guide the </a:t>
            </a:r>
            <a:r>
              <a:rPr lang="en-US" sz="1800" dirty="0">
                <a:solidFill>
                  <a:schemeClr val="lt1"/>
                </a:solidFill>
                <a:latin typeface="Gill Sans"/>
                <a:ea typeface="Gill Sans"/>
                <a:cs typeface="Gill Sans"/>
                <a:sym typeface="Gill Sans"/>
              </a:rPr>
              <a:t>rural people.</a:t>
            </a:r>
            <a:endParaRPr sz="1400" b="0" i="0" u="none" strike="noStrike" cap="none" dirty="0">
              <a:solidFill>
                <a:schemeClr val="lt1"/>
              </a:solidFill>
              <a:latin typeface="Arial"/>
              <a:ea typeface="Arial"/>
              <a:cs typeface="Arial"/>
              <a:sym typeface="Arial"/>
            </a:endParaRPr>
          </a:p>
        </p:txBody>
      </p:sp>
      <p:sp>
        <p:nvSpPr>
          <p:cNvPr id="137" name="Google Shape;137;p6"/>
          <p:cNvSpPr txBox="1"/>
          <p:nvPr/>
        </p:nvSpPr>
        <p:spPr>
          <a:xfrm>
            <a:off x="4200835" y="4451229"/>
            <a:ext cx="3004868" cy="1200329"/>
          </a:xfrm>
          <a:prstGeom prst="rect">
            <a:avLst/>
          </a:prstGeom>
          <a:gradFill>
            <a:gsLst>
              <a:gs pos="0">
                <a:srgbClr val="8168B7"/>
              </a:gs>
              <a:gs pos="69000">
                <a:srgbClr val="6546A1"/>
              </a:gs>
              <a:gs pos="100000">
                <a:srgbClr val="5F4398"/>
              </a:gs>
            </a:gsLst>
            <a:lin ang="5400000" scaled="0"/>
          </a:grad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Gill Sans"/>
                <a:ea typeface="Gill Sans"/>
                <a:cs typeface="Gill Sans"/>
                <a:sym typeface="Gill Sans"/>
              </a:rPr>
              <a:t>This will provide the user with a menu of symptoms which they can select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Gill Sans"/>
                <a:ea typeface="Gill Sans"/>
                <a:cs typeface="Gill Sans"/>
                <a:sym typeface="Gill Sans"/>
              </a:rPr>
              <a:t> from. </a:t>
            </a:r>
            <a:endParaRPr sz="1400" b="0" i="0" u="none" strike="noStrike" cap="none">
              <a:solidFill>
                <a:srgbClr val="000000"/>
              </a:solidFill>
              <a:latin typeface="Arial"/>
              <a:ea typeface="Arial"/>
              <a:cs typeface="Arial"/>
              <a:sym typeface="Arial"/>
            </a:endParaRPr>
          </a:p>
        </p:txBody>
      </p:sp>
      <p:sp>
        <p:nvSpPr>
          <p:cNvPr id="138" name="Google Shape;138;p6"/>
          <p:cNvSpPr txBox="1"/>
          <p:nvPr/>
        </p:nvSpPr>
        <p:spPr>
          <a:xfrm>
            <a:off x="8150097" y="4451230"/>
            <a:ext cx="3605840" cy="1200329"/>
          </a:xfrm>
          <a:prstGeom prst="rect">
            <a:avLst/>
          </a:prstGeom>
          <a:gradFill>
            <a:gsLst>
              <a:gs pos="0">
                <a:srgbClr val="8168B7"/>
              </a:gs>
              <a:gs pos="69000">
                <a:srgbClr val="6546A1"/>
              </a:gs>
              <a:gs pos="100000">
                <a:srgbClr val="5F4398"/>
              </a:gs>
            </a:gsLst>
            <a:lin ang="5400000" scaled="0"/>
          </a:grad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Gill Sans"/>
                <a:ea typeface="Gill Sans"/>
                <a:cs typeface="Gill Sans"/>
                <a:sym typeface="Gill Sans"/>
              </a:rPr>
              <a:t>The app then gives them an idea about their possible illness which makes them better informed.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d2c6cf2a9c_1_4"/>
          <p:cNvSpPr txBox="1">
            <a:spLocks noGrp="1"/>
          </p:cNvSpPr>
          <p:nvPr>
            <p:ph type="ctrTitle"/>
          </p:nvPr>
        </p:nvSpPr>
        <p:spPr>
          <a:xfrm>
            <a:off x="2914350" y="1782700"/>
            <a:ext cx="6118500" cy="1646400"/>
          </a:xfrm>
          <a:prstGeom prst="rect">
            <a:avLst/>
          </a:prstGeom>
          <a:noFill/>
          <a:ln>
            <a:noFill/>
          </a:ln>
        </p:spPr>
        <p:txBody>
          <a:bodyPr spcFirstLastPara="1" wrap="square" lIns="91425" tIns="45700" rIns="91425" bIns="0" anchor="b" anchorCtr="0">
            <a:normAutofit fontScale="90000"/>
          </a:bodyPr>
          <a:lstStyle/>
          <a:p>
            <a:pPr marL="0" lvl="0" indent="0" algn="l" rtl="0">
              <a:lnSpc>
                <a:spcPct val="90000"/>
              </a:lnSpc>
              <a:spcBef>
                <a:spcPts val="0"/>
              </a:spcBef>
              <a:spcAft>
                <a:spcPts val="0"/>
              </a:spcAft>
              <a:buClr>
                <a:schemeClr val="dk1"/>
              </a:buClr>
              <a:buSzPct val="99664"/>
              <a:buFont typeface="Gill Sans"/>
              <a:buNone/>
            </a:pPr>
            <a:r>
              <a:rPr lang="en-US" sz="6622"/>
              <a:t>METHODOLOGY</a:t>
            </a:r>
            <a:r>
              <a:rPr lang="en-US"/>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pic>
        <p:nvPicPr>
          <p:cNvPr id="148" name="Google Shape;148;p8" descr="A close up of a sign&#10;&#10;Description automatically generated"/>
          <p:cNvPicPr preferRelativeResize="0"/>
          <p:nvPr/>
        </p:nvPicPr>
        <p:blipFill rotWithShape="1">
          <a:blip r:embed="rId3">
            <a:alphaModFix/>
          </a:blip>
          <a:srcRect/>
          <a:stretch/>
        </p:blipFill>
        <p:spPr>
          <a:xfrm>
            <a:off x="0" y="650376"/>
            <a:ext cx="12192000" cy="54770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7"/>
          <p:cNvSpPr/>
          <p:nvPr/>
        </p:nvSpPr>
        <p:spPr>
          <a:xfrm>
            <a:off x="360653" y="0"/>
            <a:ext cx="10942085" cy="67710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Gill Sans"/>
              <a:ea typeface="Gill Sans"/>
              <a:cs typeface="Gill Sans"/>
              <a:sym typeface="Gill Sans"/>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Gill Sans"/>
                <a:ea typeface="Gill Sans"/>
                <a:cs typeface="Gill Sans"/>
                <a:sym typeface="Gill Sans"/>
              </a:rPr>
              <a:t>User  will be provided with specific set of questioner designed by psychiatrics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Gill Sans"/>
                <a:ea typeface="Gill Sans"/>
                <a:cs typeface="Gill Sans"/>
                <a:sym typeface="Gill Sans"/>
              </a:rPr>
              <a:t>     and health experts.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Gill Sans"/>
              <a:ea typeface="Gill Sans"/>
              <a:cs typeface="Gill Sans"/>
              <a:sym typeface="Gill Sans"/>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Gill Sans"/>
                <a:ea typeface="Gill Sans"/>
                <a:cs typeface="Gill Sans"/>
                <a:sym typeface="Gill Sans"/>
              </a:rPr>
              <a:t>Based upon the severity of mental illness categorized into 3 classes.</a:t>
            </a:r>
            <a:endParaRPr sz="1400" b="0" i="0" u="none" strike="noStrike" cap="none">
              <a:solidFill>
                <a:srgbClr val="000000"/>
              </a:solidFill>
              <a:latin typeface="Arial"/>
              <a:ea typeface="Arial"/>
              <a:cs typeface="Arial"/>
              <a:sym typeface="Arial"/>
            </a:endParaRPr>
          </a:p>
          <a:p>
            <a:pPr marL="1257300" marR="0" lvl="2" indent="-342900" algn="l"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Gill Sans"/>
                <a:ea typeface="Gill Sans"/>
                <a:cs typeface="Gill Sans"/>
                <a:sym typeface="Gill Sans"/>
              </a:rPr>
              <a:t>Basic</a:t>
            </a:r>
            <a:endParaRPr sz="1400" b="0" i="0" u="none" strike="noStrike" cap="none">
              <a:solidFill>
                <a:srgbClr val="000000"/>
              </a:solidFill>
              <a:latin typeface="Arial"/>
              <a:ea typeface="Arial"/>
              <a:cs typeface="Arial"/>
              <a:sym typeface="Arial"/>
            </a:endParaRPr>
          </a:p>
          <a:p>
            <a:pPr marL="1257300" marR="0" lvl="2" indent="-342900" algn="l"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Gill Sans"/>
                <a:ea typeface="Gill Sans"/>
                <a:cs typeface="Gill Sans"/>
                <a:sym typeface="Gill Sans"/>
              </a:rPr>
              <a:t>Moderate</a:t>
            </a:r>
            <a:endParaRPr sz="1400" b="0" i="0" u="none" strike="noStrike" cap="none">
              <a:solidFill>
                <a:srgbClr val="000000"/>
              </a:solidFill>
              <a:latin typeface="Arial"/>
              <a:ea typeface="Arial"/>
              <a:cs typeface="Arial"/>
              <a:sym typeface="Arial"/>
            </a:endParaRPr>
          </a:p>
          <a:p>
            <a:pPr marL="1257300" marR="0" lvl="2" indent="-342900" algn="l"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Gill Sans"/>
                <a:ea typeface="Gill Sans"/>
                <a:cs typeface="Gill Sans"/>
                <a:sym typeface="Gill Sans"/>
              </a:rPr>
              <a:t>Extreme or Severe </a:t>
            </a: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Gill Sans"/>
              <a:ea typeface="Gill Sans"/>
              <a:cs typeface="Gill Sans"/>
              <a:sym typeface="Gill Sans"/>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Gill Sans"/>
                <a:ea typeface="Gill Sans"/>
                <a:cs typeface="Gill Sans"/>
                <a:sym typeface="Gill Sans"/>
              </a:rPr>
              <a:t>We are providing user with 9 questions out of which every group of 3 questions will be from each of the 3 classes.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Gill Sans"/>
              <a:ea typeface="Gill Sans"/>
              <a:cs typeface="Gill Sans"/>
              <a:sym typeface="Gill Sans"/>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Gill Sans"/>
                <a:ea typeface="Gill Sans"/>
                <a:cs typeface="Gill Sans"/>
                <a:sym typeface="Gill Sans"/>
              </a:rPr>
              <a:t>Based on the answers given by the user score is calculated , using this score severity of mental state is decided.</a:t>
            </a:r>
            <a:endParaRPr sz="1400" b="0" i="0" u="none" strike="noStrike" cap="none">
              <a:solidFill>
                <a:srgbClr val="000000"/>
              </a:solidFill>
              <a:latin typeface="Arial"/>
              <a:ea typeface="Arial"/>
              <a:cs typeface="Arial"/>
              <a:sym typeface="Arial"/>
            </a:endParaRPr>
          </a:p>
          <a:p>
            <a:pPr marL="1257300" marR="0" lvl="2" indent="-342900" algn="l"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Gill Sans"/>
                <a:ea typeface="Gill Sans"/>
                <a:cs typeface="Gill Sans"/>
                <a:sym typeface="Gill Sans"/>
              </a:rPr>
              <a:t>Score &gt; 13           -  severe condition       -   immediate diagnosis is required.</a:t>
            </a:r>
            <a:endParaRPr sz="1400" b="0" i="0" u="none" strike="noStrike" cap="none">
              <a:solidFill>
                <a:srgbClr val="000000"/>
              </a:solidFill>
              <a:latin typeface="Arial"/>
              <a:ea typeface="Arial"/>
              <a:cs typeface="Arial"/>
              <a:sym typeface="Arial"/>
            </a:endParaRPr>
          </a:p>
          <a:p>
            <a:pPr marL="1257300" marR="0" lvl="2" indent="-342900" algn="l"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Gill Sans"/>
                <a:ea typeface="Gill Sans"/>
                <a:cs typeface="Gill Sans"/>
                <a:sym typeface="Gill Sans"/>
              </a:rPr>
              <a:t>7 </a:t>
            </a:r>
            <a:r>
              <a:rPr lang="en-US" sz="2000" b="0" i="0" u="sng" strike="noStrike" cap="none">
                <a:solidFill>
                  <a:schemeClr val="dk1"/>
                </a:solidFill>
                <a:latin typeface="Gill Sans"/>
                <a:ea typeface="Gill Sans"/>
                <a:cs typeface="Gill Sans"/>
                <a:sym typeface="Gill Sans"/>
              </a:rPr>
              <a:t>&lt;</a:t>
            </a:r>
            <a:r>
              <a:rPr lang="en-US" sz="2000" b="0" i="0" u="none" strike="noStrike" cap="none">
                <a:solidFill>
                  <a:schemeClr val="dk1"/>
                </a:solidFill>
                <a:latin typeface="Gill Sans"/>
                <a:ea typeface="Gill Sans"/>
                <a:cs typeface="Gill Sans"/>
                <a:sym typeface="Gill Sans"/>
              </a:rPr>
              <a:t> Score </a:t>
            </a:r>
            <a:r>
              <a:rPr lang="en-US" sz="2000" b="0" i="0" u="sng" strike="noStrike" cap="none">
                <a:solidFill>
                  <a:schemeClr val="dk1"/>
                </a:solidFill>
                <a:latin typeface="Gill Sans"/>
                <a:ea typeface="Gill Sans"/>
                <a:cs typeface="Gill Sans"/>
                <a:sym typeface="Gill Sans"/>
              </a:rPr>
              <a:t>&lt;</a:t>
            </a:r>
            <a:r>
              <a:rPr lang="en-US" sz="2000" b="0" i="0" u="none" strike="noStrike" cap="none">
                <a:solidFill>
                  <a:schemeClr val="dk1"/>
                </a:solidFill>
                <a:latin typeface="Gill Sans"/>
                <a:ea typeface="Gill Sans"/>
                <a:cs typeface="Gill Sans"/>
                <a:sym typeface="Gill Sans"/>
              </a:rPr>
              <a:t> 13     -  moderate condition  -   diagnosis within week.</a:t>
            </a:r>
            <a:endParaRPr sz="1400" b="0" i="0" u="none" strike="noStrike" cap="none">
              <a:solidFill>
                <a:srgbClr val="000000"/>
              </a:solidFill>
              <a:latin typeface="Arial"/>
              <a:ea typeface="Arial"/>
              <a:cs typeface="Arial"/>
              <a:sym typeface="Arial"/>
            </a:endParaRPr>
          </a:p>
          <a:p>
            <a:pPr marL="1257300" marR="0" lvl="2" indent="-342900" algn="l"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Gill Sans"/>
                <a:ea typeface="Gill Sans"/>
                <a:cs typeface="Gill Sans"/>
                <a:sym typeface="Gill Sans"/>
              </a:rPr>
              <a:t>Score &lt; 7             -  basic condition         -    Spend more time with your friends and family</a:t>
            </a:r>
            <a:endParaRPr sz="2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Gill Sans"/>
                <a:ea typeface="Gill Sans"/>
                <a:cs typeface="Gill Sans"/>
                <a:sym typeface="Gill Sans"/>
              </a:rPr>
              <a:t>    </a:t>
            </a:r>
            <a:endParaRPr sz="2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57</Slides>
  <Notes>57</Notes>
  <HiddenSlides>18</HiddenSlide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Gallery</vt:lpstr>
      <vt:lpstr>HUMAN COMPUTER INTERACTION  TITLE:MEDIWELL(APP FOR PHYSICAL AND MENTAL HEALTH AWARENESS)    TEAM MEMBERS :    RUDRA PRASAD BAKSI             PES1201800343   MOHAMMED ZEESHAN            PES1201801814          ROHAN M                   PES1201801798 </vt:lpstr>
      <vt:lpstr>NEED FINDING  </vt:lpstr>
      <vt:lpstr>PowerPoint Presentation</vt:lpstr>
      <vt:lpstr>PowerPoint Presentation</vt:lpstr>
      <vt:lpstr>PowerPoint Presentation</vt:lpstr>
      <vt:lpstr>PowerPoint Presentation</vt:lpstr>
      <vt:lpstr>METHODOLOGY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  </vt:lpstr>
      <vt:lpstr>PowerPoint Presentation</vt:lpstr>
      <vt:lpstr>PowerPoint Presentation</vt:lpstr>
      <vt:lpstr>PowerPoint Presentation</vt:lpstr>
      <vt:lpstr>PowerPoint Presentation</vt:lpstr>
      <vt:lpstr>PowerPoint Presentation</vt:lpstr>
      <vt:lpstr>PowerPoint Presentation</vt:lpstr>
      <vt:lpstr>PHYSICAL HEALTH STATISTICS</vt:lpstr>
      <vt:lpstr>PowerPoint Presentation</vt:lpstr>
      <vt:lpstr>PowerPoint Presentation</vt:lpstr>
      <vt:lpstr>PowerPoint Presentation</vt:lpstr>
      <vt:lpstr>PowerPoint Presentation</vt:lpstr>
      <vt:lpstr>PowerPoint Presentation</vt:lpstr>
      <vt:lpstr>MENTAL HEALTH STATISTICS</vt:lpstr>
      <vt:lpstr>PowerPoint Presentation</vt:lpstr>
      <vt:lpstr>PowerPoint Presentation</vt:lpstr>
      <vt:lpstr>PowerPoint Presentation</vt:lpstr>
      <vt:lpstr>USPS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COMPUTER INTERACTION  TITLE: APP FOR PHYSICAL AND MENTAL HEALTH AWARENESS    TEAM MEMBERS :    RUDRA PRASAD BAKSI             PES1201800343   MOHAMMED ZEESHAN            PES1201801814          ROHAN M                       PES1201801798 </dc:title>
  <cp:revision>137</cp:revision>
  <dcterms:modified xsi:type="dcterms:W3CDTF">2021-04-19T07:38:39Z</dcterms:modified>
</cp:coreProperties>
</file>